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56" r:id="rId5"/>
    <p:sldId id="271" r:id="rId6"/>
    <p:sldId id="279" r:id="rId7"/>
    <p:sldId id="308" r:id="rId8"/>
    <p:sldId id="317" r:id="rId9"/>
    <p:sldId id="272" r:id="rId10"/>
    <p:sldId id="290" r:id="rId11"/>
    <p:sldId id="319" r:id="rId12"/>
    <p:sldId id="324" r:id="rId13"/>
    <p:sldId id="320" r:id="rId14"/>
    <p:sldId id="321" r:id="rId15"/>
    <p:sldId id="318" r:id="rId16"/>
    <p:sldId id="292" r:id="rId17"/>
    <p:sldId id="293" r:id="rId18"/>
    <p:sldId id="294" r:id="rId19"/>
    <p:sldId id="295" r:id="rId20"/>
    <p:sldId id="296" r:id="rId21"/>
    <p:sldId id="278" r:id="rId22"/>
    <p:sldId id="322" r:id="rId23"/>
    <p:sldId id="274" r:id="rId24"/>
    <p:sldId id="304" r:id="rId25"/>
    <p:sldId id="298" r:id="rId26"/>
    <p:sldId id="299" r:id="rId27"/>
    <p:sldId id="300" r:id="rId28"/>
    <p:sldId id="303" r:id="rId29"/>
    <p:sldId id="307" r:id="rId30"/>
    <p:sldId id="351" r:id="rId31"/>
    <p:sldId id="325" r:id="rId32"/>
    <p:sldId id="309" r:id="rId33"/>
    <p:sldId id="310" r:id="rId34"/>
    <p:sldId id="311" r:id="rId35"/>
    <p:sldId id="353" r:id="rId36"/>
    <p:sldId id="354" r:id="rId37"/>
    <p:sldId id="312" r:id="rId38"/>
    <p:sldId id="352" r:id="rId39"/>
    <p:sldId id="276" r:id="rId40"/>
    <p:sldId id="305" r:id="rId41"/>
    <p:sldId id="326" r:id="rId42"/>
    <p:sldId id="327" r:id="rId43"/>
    <p:sldId id="313" r:id="rId44"/>
    <p:sldId id="314" r:id="rId45"/>
    <p:sldId id="328" r:id="rId46"/>
    <p:sldId id="329" r:id="rId47"/>
    <p:sldId id="330" r:id="rId48"/>
    <p:sldId id="331" r:id="rId49"/>
    <p:sldId id="343" r:id="rId50"/>
    <p:sldId id="344" r:id="rId51"/>
    <p:sldId id="345" r:id="rId52"/>
    <p:sldId id="332" r:id="rId53"/>
    <p:sldId id="338" r:id="rId54"/>
    <p:sldId id="340" r:id="rId55"/>
    <p:sldId id="341" r:id="rId56"/>
    <p:sldId id="316" r:id="rId57"/>
    <p:sldId id="350" r:id="rId58"/>
    <p:sldId id="277" r:id="rId59"/>
    <p:sldId id="347" r:id="rId60"/>
    <p:sldId id="348" r:id="rId61"/>
    <p:sldId id="349" r:id="rId62"/>
    <p:sldId id="355"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E0858"/>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88" autoAdjust="0"/>
  </p:normalViewPr>
  <p:slideViewPr>
    <p:cSldViewPr>
      <p:cViewPr>
        <p:scale>
          <a:sx n="50" d="100"/>
          <a:sy n="50" d="100"/>
        </p:scale>
        <p:origin x="-1090" y="-66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881DCE-46B7-41FC-BF5A-09F014EFC303}" type="datetimeFigureOut">
              <a:rPr lang="tr-TR" smtClean="0"/>
              <a:pPr/>
              <a:t>05.10.2016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CA400-59C4-4630-8790-776CEBAE091F}" type="slidenum">
              <a:rPr lang="tr-TR" smtClean="0"/>
              <a:pPr/>
              <a:t>‹#›</a:t>
            </a:fld>
            <a:endParaRPr lang="tr-TR"/>
          </a:p>
        </p:txBody>
      </p:sp>
    </p:spTree>
    <p:extLst>
      <p:ext uri="{BB962C8B-B14F-4D97-AF65-F5344CB8AC3E}">
        <p14:creationId xmlns:p14="http://schemas.microsoft.com/office/powerpoint/2010/main" xmlns="" val="389833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lvl1pPr>
              <a:defRPr lang="tr-TR" sz="4400" b="1" kern="1200" dirty="0">
                <a:ln w="11430">
                  <a:solidFill>
                    <a:srgbClr val="0E0858"/>
                  </a:solidFill>
                </a:ln>
                <a:solidFill>
                  <a:srgbClr val="0E0858"/>
                </a:solidFill>
                <a:effectLst>
                  <a:outerShdw blurRad="80000" dist="40000" dir="5040000" algn="tl">
                    <a:srgbClr val="000000">
                      <a:alpha val="30000"/>
                    </a:srgbClr>
                  </a:outerShdw>
                </a:effectLst>
                <a:latin typeface="Tahoma" pitchFamily="34" charset="0"/>
                <a:ea typeface="Tahoma" pitchFamily="34" charset="0"/>
                <a:cs typeface="Tahoma" pitchFamily="34" charset="0"/>
              </a:defRPr>
            </a:lvl1pPr>
          </a:lstStyle>
          <a:p>
            <a:r>
              <a:rPr lang="tr-TR" dirty="0" smtClean="0"/>
              <a:t>Asıl başlık stili için tıklatın</a:t>
            </a:r>
            <a:endParaRPr lang="tr-TR" dirty="0"/>
          </a:p>
        </p:txBody>
      </p:sp>
      <p:sp>
        <p:nvSpPr>
          <p:cNvPr id="3" name="Alt Başlık 2"/>
          <p:cNvSpPr>
            <a:spLocks noGrp="1"/>
          </p:cNvSpPr>
          <p:nvPr>
            <p:ph type="subTitle" idx="1"/>
          </p:nvPr>
        </p:nvSpPr>
        <p:spPr>
          <a:xfrm>
            <a:off x="1371600" y="3886200"/>
            <a:ext cx="6400800" cy="1752600"/>
          </a:xfrm>
        </p:spPr>
        <p:txBody>
          <a:bodyPr>
            <a:normAutofit/>
          </a:bodyPr>
          <a:lstStyle>
            <a:lvl1pPr marL="0" indent="0" algn="ctr" defTabSz="914400" rtl="0" eaLnBrk="1" latinLnBrk="0" hangingPunct="1">
              <a:spcBef>
                <a:spcPct val="20000"/>
              </a:spcBef>
              <a:buFont typeface="Arial" pitchFamily="34" charset="0"/>
              <a:buNone/>
              <a:defRPr lang="tr-TR" sz="3200" b="1" kern="1200" dirty="0">
                <a:ln w="11430"/>
                <a:solidFill>
                  <a:srgbClr val="FF6600"/>
                </a:solidFill>
                <a:effectLst>
                  <a:outerShdw blurRad="80000" dist="40000" dir="5040000" algn="tl">
                    <a:srgbClr val="000000">
                      <a:alpha val="30000"/>
                    </a:srgbClr>
                  </a:outerShdw>
                </a:effectLst>
                <a:latin typeface="Arial" pitchFamily="34" charset="0"/>
                <a:ea typeface="Tahoma"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32262164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380689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18257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rgbClr val="0E0858"/>
                </a:solidFill>
                <a:latin typeface="Arial" pitchFamily="34" charset="0"/>
                <a:cs typeface="Arial" pitchFamily="34" charset="0"/>
              </a:defRPr>
            </a:lvl1pPr>
          </a:lstStyle>
          <a:p>
            <a:r>
              <a:rPr lang="tr-TR" smtClean="0"/>
              <a:t>Asıl başlık stili için tıklatın</a:t>
            </a:r>
            <a:endParaRPr lang="tr-TR"/>
          </a:p>
        </p:txBody>
      </p:sp>
      <p:sp>
        <p:nvSpPr>
          <p:cNvPr id="3" name="İçerik Yer Tutucusu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207376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ctr">
              <a:defRPr lang="tr-TR" sz="4000" b="1" kern="1200" dirty="0" smtClean="0">
                <a:ln w="11430">
                  <a:solidFill>
                    <a:srgbClr val="0E0858"/>
                  </a:solidFill>
                </a:ln>
                <a:solidFill>
                  <a:srgbClr val="0E0858"/>
                </a:solidFill>
                <a:effectLst>
                  <a:outerShdw blurRad="80000" dist="40000" dir="5040000" algn="tl">
                    <a:srgbClr val="000000">
                      <a:alpha val="30000"/>
                    </a:srgbClr>
                  </a:outerShdw>
                </a:effectLst>
                <a:latin typeface="Tahoma" pitchFamily="34" charset="0"/>
                <a:ea typeface="Tahoma" pitchFamily="34" charset="0"/>
                <a:cs typeface="Tahoma" pitchFamily="34" charset="0"/>
              </a:defRPr>
            </a:lvl1pPr>
          </a:lstStyle>
          <a:p>
            <a:r>
              <a:rPr lang="tr-TR" dirty="0" smtClean="0"/>
              <a:t>Asıl başlık stili için tıklatın</a:t>
            </a:r>
            <a:endParaRPr lang="tr-TR" dirty="0"/>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lang="tr-TR" sz="2800" b="1" kern="1200" dirty="0" smtClean="0">
                <a:ln w="11430"/>
                <a:solidFill>
                  <a:srgbClr val="FF6600"/>
                </a:solidFill>
                <a:effectLst>
                  <a:outerShdw blurRad="80000" dist="40000" dir="5040000" algn="tl">
                    <a:srgbClr val="000000">
                      <a:alpha val="30000"/>
                    </a:srgbClr>
                  </a:outerShdw>
                </a:effectLst>
                <a:latin typeface="Arial" pitchFamily="34" charset="0"/>
                <a:ea typeface="Tahoma"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smtClean="0"/>
              <a:t>Asıl metin stillerini düzenlemek için tıklatın</a:t>
            </a:r>
          </a:p>
        </p:txBody>
      </p:sp>
      <p:sp>
        <p:nvSpPr>
          <p:cNvPr id="4" name="Veri Yer Tutucusu 3"/>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33235312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atin typeface="Arial" pitchFamily="34" charset="0"/>
                <a:cs typeface="Arial" pitchFamily="34" charset="0"/>
              </a:defRPr>
            </a:lvl1p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29463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atin typeface="Arial" pitchFamily="34" charset="0"/>
                <a:cs typeface="Arial" pitchFamily="34" charset="0"/>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174340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155602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424928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51888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4992AF0-3BB9-42E1-91F3-CB5A84FA157E}" type="datetimeFigureOut">
              <a:rPr lang="tr-TR" smtClean="0"/>
              <a:pPr/>
              <a:t>05.10.2016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222759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7067128"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92AF0-3BB9-42E1-91F3-CB5A84FA157E}" type="datetimeFigureOut">
              <a:rPr lang="tr-TR" smtClean="0"/>
              <a:pPr/>
              <a:t>05.10.2016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970DA-23FB-4829-83D9-FF3A349CF6D0}" type="slidenum">
              <a:rPr lang="tr-TR" smtClean="0"/>
              <a:pPr/>
              <a:t>‹#›</a:t>
            </a:fld>
            <a:endParaRPr lang="tr-TR"/>
          </a:p>
        </p:txBody>
      </p:sp>
    </p:spTree>
    <p:extLst>
      <p:ext uri="{BB962C8B-B14F-4D97-AF65-F5344CB8AC3E}">
        <p14:creationId xmlns:p14="http://schemas.microsoft.com/office/powerpoint/2010/main" xmlns="" val="811976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E0858"/>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Tahoma" pitchFamily="34" charset="0"/>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Tahoma" pitchFamily="34" charset="0"/>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Tahoma" pitchFamily="34" charset="0"/>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Tahoma" pitchFamily="34" charset="0"/>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2174999"/>
            <a:ext cx="7772400" cy="1470025"/>
          </a:xfrm>
        </p:spPr>
        <p:txBody>
          <a:bodyPr>
            <a:scene3d>
              <a:camera prst="orthographicFront"/>
              <a:lightRig rig="glow" dir="tl">
                <a:rot lat="0" lon="0" rev="5400000"/>
              </a:lightRig>
            </a:scene3d>
            <a:sp3d contourW="12700">
              <a:bevelT w="25400" h="25400"/>
              <a:contourClr>
                <a:srgbClr val="002060"/>
              </a:contourClr>
            </a:sp3d>
          </a:bodyPr>
          <a:lstStyle/>
          <a:p>
            <a:pPr algn="r"/>
            <a:r>
              <a:rPr lang="tr-TR" dirty="0" smtClean="0">
                <a:ln w="11430">
                  <a:solidFill>
                    <a:srgbClr val="0E0858"/>
                  </a:solidFill>
                </a:ln>
                <a:effectLst>
                  <a:outerShdw blurRad="38100" dist="38100" dir="2700000" algn="tl">
                    <a:srgbClr val="000000">
                      <a:alpha val="43137"/>
                    </a:srgbClr>
                  </a:outerShdw>
                </a:effectLst>
                <a:latin typeface="Arial" pitchFamily="34" charset="0"/>
                <a:cs typeface="Arial" pitchFamily="34" charset="0"/>
              </a:rPr>
              <a:t>İşletim Sistemi</a:t>
            </a:r>
            <a:endParaRPr lang="tr-TR" dirty="0">
              <a:ln w="11430">
                <a:solidFill>
                  <a:srgbClr val="0E0858"/>
                </a:solidFill>
              </a:ln>
              <a:effectLst>
                <a:outerShdw blurRad="38100" dist="38100" dir="2700000" algn="tl">
                  <a:srgbClr val="000000">
                    <a:alpha val="43137"/>
                  </a:srgbClr>
                </a:outerShdw>
              </a:effectLst>
              <a:latin typeface="Arial" pitchFamily="34" charset="0"/>
              <a:cs typeface="Arial" pitchFamily="34" charset="0"/>
            </a:endParaRPr>
          </a:p>
        </p:txBody>
      </p:sp>
      <p:sp>
        <p:nvSpPr>
          <p:cNvPr id="3" name="Alt Başlık 2"/>
          <p:cNvSpPr>
            <a:spLocks noGrp="1"/>
          </p:cNvSpPr>
          <p:nvPr>
            <p:ph type="subTitle" idx="1"/>
          </p:nvPr>
        </p:nvSpPr>
        <p:spPr>
          <a:xfrm>
            <a:off x="3059832" y="4797152"/>
            <a:ext cx="5760640" cy="144171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a:r>
              <a:rPr lang="tr-TR" dirty="0" smtClean="0">
                <a:ln w="11430"/>
                <a:effectLst>
                  <a:outerShdw blurRad="80000" dist="40000" dir="5040000" algn="tl">
                    <a:srgbClr val="000000">
                      <a:alpha val="30000"/>
                    </a:srgbClr>
                  </a:outerShdw>
                </a:effectLst>
              </a:rPr>
              <a:t>FATİH Projesi</a:t>
            </a:r>
          </a:p>
          <a:p>
            <a:pPr algn="r"/>
            <a:r>
              <a:rPr lang="tr-TR" dirty="0" smtClean="0">
                <a:ln w="11430"/>
                <a:effectLst>
                  <a:outerShdw blurRad="80000" dist="40000" dir="5040000" algn="tl">
                    <a:srgbClr val="000000">
                      <a:alpha val="30000"/>
                    </a:srgbClr>
                  </a:outerShdw>
                </a:effectLst>
              </a:rPr>
              <a:t>Hazırlayıcı BT Eğitimi Kursu</a:t>
            </a:r>
            <a:endParaRPr lang="tr-TR" dirty="0">
              <a:ln w="11430"/>
              <a:effectLst>
                <a:outerShdw blurRad="80000" dist="40000" dir="5040000" algn="tl">
                  <a:srgbClr val="000000">
                    <a:alpha val="30000"/>
                  </a:srgbClr>
                </a:outerShdw>
              </a:effectLst>
            </a:endParaRPr>
          </a:p>
        </p:txBody>
      </p:sp>
      <p:grpSp>
        <p:nvGrpSpPr>
          <p:cNvPr id="5" name="Grup 4"/>
          <p:cNvGrpSpPr/>
          <p:nvPr/>
        </p:nvGrpSpPr>
        <p:grpSpPr>
          <a:xfrm rot="20973726">
            <a:off x="582702" y="3501348"/>
            <a:ext cx="2598925" cy="2303577"/>
            <a:chOff x="0" y="0"/>
            <a:chExt cx="3219450" cy="3009900"/>
          </a:xfrm>
        </p:grpSpPr>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4300"/>
              <a:ext cx="3219450" cy="2895600"/>
            </a:xfrm>
            <a:prstGeom prst="rect">
              <a:avLst/>
            </a:prstGeom>
          </p:spPr>
        </p:pic>
        <p:pic>
          <p:nvPicPr>
            <p:cNvPr id="7" name="Resim 6"/>
            <p:cNvPicPr>
              <a:picLocks noChangeAspect="1"/>
            </p:cNvPicPr>
            <p:nvPr/>
          </p:nvPicPr>
          <p:blipFill rotWithShape="1">
            <a:blip r:embed="rId3">
              <a:extLst>
                <a:ext uri="{28A0092B-C50C-407E-A947-70E740481C1C}">
                  <a14:useLocalDpi xmlns:a14="http://schemas.microsoft.com/office/drawing/2010/main" xmlns="" val="0"/>
                </a:ext>
              </a:extLst>
            </a:blip>
            <a:srcRect l="3778" t="9000" r="48889" b="15667"/>
            <a:stretch/>
          </p:blipFill>
          <p:spPr bwMode="auto">
            <a:xfrm>
              <a:off x="123825" y="0"/>
              <a:ext cx="1476375" cy="1571625"/>
            </a:xfrm>
            <a:prstGeom prst="rect">
              <a:avLst/>
            </a:prstGeom>
            <a:ln>
              <a:noFill/>
            </a:ln>
            <a:extLst>
              <a:ext uri="{53640926-AAD7-44D8-BBD7-CCE9431645EC}">
                <a14:shadowObscured xmlns:a14="http://schemas.microsoft.com/office/drawing/2010/main" xmlns=""/>
              </a:ext>
            </a:extLst>
          </p:spPr>
        </p:pic>
      </p:grpSp>
    </p:spTree>
    <p:extLst>
      <p:ext uri="{BB962C8B-B14F-4D97-AF65-F5344CB8AC3E}">
        <p14:creationId xmlns:p14="http://schemas.microsoft.com/office/powerpoint/2010/main" xmlns="" val="140975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Görev </a:t>
            </a:r>
            <a:r>
              <a:rPr lang="tr-TR" b="1" dirty="0" err="1"/>
              <a:t>çubuğu:</a:t>
            </a:r>
            <a:r>
              <a:rPr lang="tr-TR" dirty="0" err="1"/>
              <a:t>Çalışan</a:t>
            </a:r>
            <a:r>
              <a:rPr lang="tr-TR" dirty="0"/>
              <a:t> programlara ait simgeler görev çubuğunda görülür</a:t>
            </a:r>
            <a:r>
              <a:rPr lang="tr-TR" dirty="0" smtClean="0"/>
              <a:t>.</a:t>
            </a:r>
            <a:endParaRPr lang="tr-TR" dirty="0"/>
          </a:p>
        </p:txBody>
      </p:sp>
      <p:grpSp>
        <p:nvGrpSpPr>
          <p:cNvPr id="8" name="Grup 7"/>
          <p:cNvGrpSpPr/>
          <p:nvPr/>
        </p:nvGrpSpPr>
        <p:grpSpPr>
          <a:xfrm>
            <a:off x="323528" y="2996952"/>
            <a:ext cx="8496944" cy="1696752"/>
            <a:chOff x="323528" y="2996952"/>
            <a:chExt cx="8496944" cy="1696752"/>
          </a:xfrm>
        </p:grpSpPr>
        <p:pic>
          <p:nvPicPr>
            <p:cNvPr id="5" name="Resim 4"/>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323528" y="4042866"/>
              <a:ext cx="8496944" cy="509588"/>
            </a:xfrm>
            <a:prstGeom prst="rect">
              <a:avLst/>
            </a:prstGeom>
          </p:spPr>
        </p:pic>
        <p:sp>
          <p:nvSpPr>
            <p:cNvPr id="6" name="Yuvarlatılmış Dikdörtgen 5"/>
            <p:cNvSpPr/>
            <p:nvPr/>
          </p:nvSpPr>
          <p:spPr>
            <a:xfrm>
              <a:off x="647564" y="3901616"/>
              <a:ext cx="4464496" cy="79208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7" name="Aşağı Ok 6"/>
            <p:cNvSpPr/>
            <p:nvPr/>
          </p:nvSpPr>
          <p:spPr>
            <a:xfrm>
              <a:off x="2555776" y="2996952"/>
              <a:ext cx="648072" cy="9361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xmlns="" val="2746259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Bildirim </a:t>
            </a:r>
            <a:r>
              <a:rPr lang="tr-TR" b="1" dirty="0" err="1"/>
              <a:t>alanı:</a:t>
            </a:r>
            <a:r>
              <a:rPr lang="tr-TR" dirty="0" err="1"/>
              <a:t>Aşağıdaki</a:t>
            </a:r>
            <a:r>
              <a:rPr lang="tr-TR" dirty="0"/>
              <a:t> resimden de görülebileceği gibi ses, ağ, tarih ve saat işlemleri gibi bazı uygulamalara(burada yer alan uygulamalara denetim masası konusunda yer verilecektir) bildirim alanını kullanılarak ta ulaşılabilir.</a:t>
            </a:r>
          </a:p>
        </p:txBody>
      </p:sp>
      <p:pic>
        <p:nvPicPr>
          <p:cNvPr id="5" name="Resim 4"/>
          <p:cNvPicPr>
            <a:picLocks noChangeAspect="1"/>
          </p:cNvPicPr>
          <p:nvPr/>
        </p:nvPicPr>
        <p:blipFill rotWithShape="1">
          <a:blip r:embed="rId2" cstate="email">
            <a:extLst>
              <a:ext uri="{28A0092B-C50C-407E-A947-70E740481C1C}">
                <a14:useLocalDpi xmlns:a14="http://schemas.microsoft.com/office/drawing/2010/main" xmlns=""/>
              </a:ext>
            </a:extLst>
          </a:blip>
          <a:srcRect t="-1" b="-27718"/>
          <a:stretch/>
        </p:blipFill>
        <p:spPr>
          <a:xfrm>
            <a:off x="1691680" y="5210856"/>
            <a:ext cx="6696744" cy="1609026"/>
          </a:xfrm>
          <a:prstGeom prst="roundRect">
            <a:avLst/>
          </a:prstGeom>
        </p:spPr>
      </p:pic>
      <p:sp>
        <p:nvSpPr>
          <p:cNvPr id="7" name="Aşağı Ok 6"/>
          <p:cNvSpPr/>
          <p:nvPr/>
        </p:nvSpPr>
        <p:spPr>
          <a:xfrm>
            <a:off x="5796136" y="4274752"/>
            <a:ext cx="648072" cy="9361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736920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85800"/>
            <a:ext cx="7067128" cy="1143000"/>
          </a:xfrm>
        </p:spPr>
        <p:txBody>
          <a:bodyPr>
            <a:normAutofit fontScale="90000"/>
          </a:bodyPr>
          <a:lstStyle/>
          <a:p>
            <a:r>
              <a:rPr lang="tr-TR" sz="3600" dirty="0"/>
              <a:t>Windows 7 Bilgisayarı kapatma seçenekleri </a:t>
            </a:r>
            <a:br>
              <a:rPr lang="tr-TR" sz="3600" dirty="0"/>
            </a:br>
            <a:endParaRPr lang="tr-TR" dirty="0"/>
          </a:p>
        </p:txBody>
      </p:sp>
      <p:sp>
        <p:nvSpPr>
          <p:cNvPr id="3" name="İçerik Yer Tutucusu 2"/>
          <p:cNvSpPr>
            <a:spLocks noGrp="1"/>
          </p:cNvSpPr>
          <p:nvPr>
            <p:ph idx="1"/>
          </p:nvPr>
        </p:nvSpPr>
        <p:spPr>
          <a:xfrm>
            <a:off x="5220072" y="1628800"/>
            <a:ext cx="3528393" cy="4536504"/>
          </a:xfrm>
        </p:spPr>
        <p:txBody>
          <a:bodyPr>
            <a:normAutofit/>
          </a:bodyPr>
          <a:lstStyle/>
          <a:p>
            <a:pPr marL="0" indent="0">
              <a:buNone/>
            </a:pPr>
            <a:r>
              <a:rPr lang="tr-TR" dirty="0" smtClean="0"/>
              <a:t>Bilgisayarı kapatmak için </a:t>
            </a:r>
            <a:r>
              <a:rPr lang="tr-TR" dirty="0" smtClean="0">
                <a:solidFill>
                  <a:srgbClr val="FF0000"/>
                </a:solidFill>
              </a:rPr>
              <a:t>kapat</a:t>
            </a:r>
            <a:r>
              <a:rPr lang="tr-TR" dirty="0" smtClean="0"/>
              <a:t> düğmesine, diğer işlemleri yapmak için kapat düğmesi yanındaki </a:t>
            </a:r>
            <a:r>
              <a:rPr lang="tr-TR" dirty="0" err="1" smtClean="0">
                <a:solidFill>
                  <a:srgbClr val="FF0000"/>
                </a:solidFill>
              </a:rPr>
              <a:t>ok</a:t>
            </a:r>
            <a:r>
              <a:rPr lang="tr-TR" dirty="0" err="1" smtClean="0"/>
              <a:t>’a</a:t>
            </a:r>
            <a:r>
              <a:rPr lang="tr-TR" dirty="0" smtClean="0"/>
              <a:t> basınız.</a:t>
            </a:r>
            <a:endParaRPr lang="tr-TR"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95536" y="1628800"/>
            <a:ext cx="4647243"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4319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İçerik Yer Tutucusu 6"/>
          <p:cNvSpPr>
            <a:spLocks noGrp="1"/>
          </p:cNvSpPr>
          <p:nvPr>
            <p:ph idx="1"/>
          </p:nvPr>
        </p:nvSpPr>
        <p:spPr>
          <a:xfrm>
            <a:off x="250825" y="1484313"/>
            <a:ext cx="8497888" cy="2659062"/>
          </a:xfrm>
        </p:spPr>
        <p:txBody>
          <a:bodyPr/>
          <a:lstStyle/>
          <a:p>
            <a:r>
              <a:rPr lang="tr-TR" dirty="0" smtClean="0"/>
              <a:t>Masaüstündeki simgeleri seçmek için farenin sol tuşuna bir kere tıklanır.</a:t>
            </a:r>
          </a:p>
          <a:p>
            <a:r>
              <a:rPr lang="tr-TR" dirty="0" smtClean="0"/>
              <a:t>Simgeleri taşımak için farenin sol tuşuna basılı tutularak sürüklenir.</a:t>
            </a:r>
          </a:p>
        </p:txBody>
      </p:sp>
      <p:pic>
        <p:nvPicPr>
          <p:cNvPr id="44038"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2860688" y="3645024"/>
            <a:ext cx="3439504" cy="2691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039" name="Metin kutusu 6"/>
          <p:cNvSpPr txBox="1">
            <a:spLocks noChangeArrowheads="1"/>
          </p:cNvSpPr>
          <p:nvPr/>
        </p:nvSpPr>
        <p:spPr bwMode="auto">
          <a:xfrm>
            <a:off x="3121025" y="6323013"/>
            <a:ext cx="27305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tr-TR" dirty="0"/>
              <a:t>Seçilmiş Bilgisayar Simgesi</a:t>
            </a:r>
          </a:p>
        </p:txBody>
      </p:sp>
    </p:spTree>
    <p:extLst>
      <p:ext uri="{BB962C8B-B14F-4D97-AF65-F5344CB8AC3E}">
        <p14:creationId xmlns:p14="http://schemas.microsoft.com/office/powerpoint/2010/main" xmlns="" val="1781160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760016" y="2748002"/>
            <a:ext cx="5104127" cy="3561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5061" name="İçerik Yer Tutucusu 6"/>
          <p:cNvSpPr>
            <a:spLocks noGrp="1"/>
          </p:cNvSpPr>
          <p:nvPr>
            <p:ph idx="1"/>
          </p:nvPr>
        </p:nvSpPr>
        <p:spPr>
          <a:xfrm>
            <a:off x="225425" y="1412875"/>
            <a:ext cx="8378825" cy="2736850"/>
          </a:xfrm>
        </p:spPr>
        <p:txBody>
          <a:bodyPr/>
          <a:lstStyle/>
          <a:p>
            <a:pPr marL="0" indent="0">
              <a:buFont typeface="Arial" pitchFamily="34" charset="0"/>
              <a:buNone/>
            </a:pPr>
            <a:r>
              <a:rPr lang="tr-TR" dirty="0" smtClean="0">
                <a:solidFill>
                  <a:srgbClr val="C00000"/>
                </a:solidFill>
              </a:rPr>
              <a:t>BİLGİSAYAR(IM) SİMGESİ:</a:t>
            </a:r>
          </a:p>
          <a:p>
            <a:pPr marL="0" indent="0">
              <a:buFont typeface="Arial" pitchFamily="34" charset="0"/>
              <a:buNone/>
            </a:pPr>
            <a:r>
              <a:rPr lang="tr-TR" dirty="0" smtClean="0"/>
              <a:t>Bilgisayara bağlı disk sürücülerini ve donanımı gösterir.</a:t>
            </a:r>
          </a:p>
        </p:txBody>
      </p:sp>
      <p:pic>
        <p:nvPicPr>
          <p:cNvPr id="6" name="Resim 5"/>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39552" y="3933056"/>
            <a:ext cx="2473027" cy="1973426"/>
          </a:xfrm>
          <a:prstGeom prst="roundRect">
            <a:avLst>
              <a:gd name="adj" fmla="val 23746"/>
            </a:avLst>
          </a:prstGeom>
        </p:spPr>
      </p:pic>
      <p:sp>
        <p:nvSpPr>
          <p:cNvPr id="2" name="Sağ Ok 1"/>
          <p:cNvSpPr/>
          <p:nvPr/>
        </p:nvSpPr>
        <p:spPr>
          <a:xfrm>
            <a:off x="2931319" y="4725821"/>
            <a:ext cx="1698923"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xmlns="" val="2485648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707904" y="2707458"/>
            <a:ext cx="5111552" cy="3846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İçerik Yer Tutucusu 2"/>
          <p:cNvSpPr>
            <a:spLocks noGrp="1"/>
          </p:cNvSpPr>
          <p:nvPr>
            <p:ph idx="1"/>
          </p:nvPr>
        </p:nvSpPr>
        <p:spPr>
          <a:xfrm>
            <a:off x="658812" y="1484785"/>
            <a:ext cx="8017643" cy="1800200"/>
          </a:xfrm>
        </p:spPr>
        <p:txBody>
          <a:bodyPr>
            <a:normAutofit/>
          </a:bodyPr>
          <a:lstStyle/>
          <a:p>
            <a:pPr marL="0" indent="0">
              <a:buFont typeface="Arial" charset="0"/>
              <a:buNone/>
              <a:defRPr/>
            </a:pPr>
            <a:r>
              <a:rPr lang="tr-TR" dirty="0" smtClean="0">
                <a:solidFill>
                  <a:srgbClr val="C00000"/>
                </a:solidFill>
              </a:rPr>
              <a:t>BELGELER SİMGESİ:</a:t>
            </a:r>
          </a:p>
          <a:p>
            <a:pPr marL="0" indent="0">
              <a:buFont typeface="Arial" charset="0"/>
              <a:buNone/>
              <a:defRPr/>
            </a:pPr>
            <a:r>
              <a:rPr lang="tr-TR" dirty="0" smtClean="0"/>
              <a:t>Kişisel dosya ve klasörlerin depolandığı klasördür. </a:t>
            </a: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58813" y="4509120"/>
            <a:ext cx="1747317" cy="1379445"/>
          </a:xfrm>
          <a:prstGeom prst="roundRect">
            <a:avLst/>
          </a:prstGeom>
        </p:spPr>
      </p:pic>
      <p:sp>
        <p:nvSpPr>
          <p:cNvPr id="2" name="Sağ Ok 1"/>
          <p:cNvSpPr/>
          <p:nvPr/>
        </p:nvSpPr>
        <p:spPr>
          <a:xfrm>
            <a:off x="2555776" y="4869160"/>
            <a:ext cx="122413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750746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7109" name="İçerik Yer Tutucusu 2"/>
          <p:cNvSpPr>
            <a:spLocks noGrp="1"/>
          </p:cNvSpPr>
          <p:nvPr>
            <p:ph idx="1"/>
          </p:nvPr>
        </p:nvSpPr>
        <p:spPr>
          <a:xfrm>
            <a:off x="395289" y="1412776"/>
            <a:ext cx="5688880" cy="4968552"/>
          </a:xfrm>
        </p:spPr>
        <p:txBody>
          <a:bodyPr>
            <a:normAutofit/>
          </a:bodyPr>
          <a:lstStyle/>
          <a:p>
            <a:pPr marL="0" indent="0">
              <a:buFont typeface="Arial" pitchFamily="34" charset="0"/>
              <a:buNone/>
            </a:pPr>
            <a:r>
              <a:rPr lang="tr-TR" dirty="0" smtClean="0">
                <a:solidFill>
                  <a:srgbClr val="C00000"/>
                </a:solidFill>
              </a:rPr>
              <a:t>GERİ DÖNÜŞÜM KUTUSU SİMGESİ : </a:t>
            </a:r>
            <a:r>
              <a:rPr lang="tr-TR" dirty="0" smtClean="0"/>
              <a:t>Silinen dosya ve klasörleri barındırır.</a:t>
            </a:r>
          </a:p>
          <a:p>
            <a:pPr marL="0" indent="0">
              <a:buFont typeface="Arial" pitchFamily="34" charset="0"/>
              <a:buNone/>
            </a:pPr>
            <a:endParaRPr lang="tr-TR" dirty="0" smtClean="0"/>
          </a:p>
          <a:p>
            <a:pPr marL="0" indent="0">
              <a:buFont typeface="Arial" pitchFamily="34" charset="0"/>
              <a:buNone/>
            </a:pPr>
            <a:r>
              <a:rPr lang="tr-TR" dirty="0" smtClean="0"/>
              <a:t>Bilgileri bilgisayardan TAMAMEN silmek için Geri Dönüşüm Kutusunun boşaltılması gerekir.</a:t>
            </a:r>
          </a:p>
          <a:p>
            <a:pPr marL="0" indent="0">
              <a:buFont typeface="Arial" pitchFamily="34" charset="0"/>
              <a:buNone/>
            </a:pPr>
            <a:endParaRPr lang="tr-TR" dirty="0" smtClean="0"/>
          </a:p>
        </p:txBody>
      </p:sp>
      <p:pic>
        <p:nvPicPr>
          <p:cNvPr id="5" name="Resim 4"/>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5803180" y="2768724"/>
            <a:ext cx="2827436" cy="2664296"/>
          </a:xfrm>
          <a:prstGeom prst="roundRect">
            <a:avLst>
              <a:gd name="adj" fmla="val 19050"/>
            </a:avLst>
          </a:prstGeom>
        </p:spPr>
      </p:pic>
    </p:spTree>
    <p:extLst>
      <p:ext uri="{BB962C8B-B14F-4D97-AF65-F5344CB8AC3E}">
        <p14:creationId xmlns:p14="http://schemas.microsoft.com/office/powerpoint/2010/main" xmlns="" val="4083425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8133" name="İçerik Yer Tutucusu 2"/>
          <p:cNvSpPr>
            <a:spLocks noGrp="1"/>
          </p:cNvSpPr>
          <p:nvPr>
            <p:ph idx="1"/>
          </p:nvPr>
        </p:nvSpPr>
        <p:spPr>
          <a:xfrm>
            <a:off x="467544" y="1700808"/>
            <a:ext cx="5271269" cy="3274417"/>
          </a:xfrm>
        </p:spPr>
        <p:txBody>
          <a:bodyPr>
            <a:normAutofit/>
          </a:bodyPr>
          <a:lstStyle/>
          <a:p>
            <a:pPr marL="0" indent="0">
              <a:buFont typeface="Arial" pitchFamily="34" charset="0"/>
              <a:buNone/>
            </a:pPr>
            <a:r>
              <a:rPr lang="tr-TR" dirty="0" smtClean="0">
                <a:solidFill>
                  <a:srgbClr val="C00000"/>
                </a:solidFill>
              </a:rPr>
              <a:t>INTERNET EXPLORER SİMGESİ: </a:t>
            </a:r>
            <a:r>
              <a:rPr lang="tr-TR" dirty="0" smtClean="0"/>
              <a:t>İnternette gezinmek için kullanılan simgedir.</a:t>
            </a:r>
          </a:p>
          <a:p>
            <a:pPr marL="0" indent="0">
              <a:buFont typeface="Arial" pitchFamily="34" charset="0"/>
              <a:buNone/>
            </a:pPr>
            <a:r>
              <a:rPr lang="tr-TR" dirty="0" smtClean="0"/>
              <a:t> Tarayıcı (BROWSER) da denir.</a:t>
            </a:r>
          </a:p>
        </p:txBody>
      </p:sp>
      <p:pic>
        <p:nvPicPr>
          <p:cNvPr id="48134" name="Picture 2" descr="D:\RESİMLER\PNG\all\Internet Explorer.pn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734050" y="2028825"/>
            <a:ext cx="2809875"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687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Dosya ve Klasör İşlemleri</a:t>
            </a:r>
            <a:endParaRPr lang="tr-TR" dirty="0"/>
          </a:p>
        </p:txBody>
      </p:sp>
      <p:sp>
        <p:nvSpPr>
          <p:cNvPr id="3" name="Dikdörtgen 2"/>
          <p:cNvSpPr/>
          <p:nvPr/>
        </p:nvSpPr>
        <p:spPr>
          <a:xfrm>
            <a:off x="251520" y="1412776"/>
            <a:ext cx="8568952" cy="2800767"/>
          </a:xfrm>
          <a:prstGeom prst="rect">
            <a:avLst/>
          </a:prstGeom>
        </p:spPr>
        <p:txBody>
          <a:bodyPr wrap="square">
            <a:spAutoFit/>
          </a:bodyPr>
          <a:lstStyle/>
          <a:p>
            <a:r>
              <a:rPr lang="tr-TR" sz="2200" dirty="0" smtClean="0">
                <a:solidFill>
                  <a:srgbClr val="FF0000"/>
                </a:solidFill>
              </a:rPr>
              <a:t>Klasörler</a:t>
            </a:r>
            <a:r>
              <a:rPr lang="tr-TR" sz="2200" dirty="0"/>
              <a:t>, programlar ve dosyalar için bir kapsayıcıdır, bir çekmeceye benzetebileceğimiz klasörler, bir diskteki program ve belgelerin düzenlenmesine yönelik bir araçtır, aşağıdaki resimde </a:t>
            </a:r>
            <a:r>
              <a:rPr lang="tr-TR" sz="2200" dirty="0" smtClean="0"/>
              <a:t>“</a:t>
            </a:r>
            <a:r>
              <a:rPr lang="tr-TR" sz="2200" dirty="0" err="1" smtClean="0"/>
              <a:t>ders_notu</a:t>
            </a:r>
            <a:r>
              <a:rPr lang="tr-TR" sz="2200" dirty="0" smtClean="0"/>
              <a:t>” </a:t>
            </a:r>
            <a:r>
              <a:rPr lang="tr-TR" sz="2200" dirty="0"/>
              <a:t>klasörü içi dolu bir klasörü, </a:t>
            </a:r>
            <a:r>
              <a:rPr lang="tr-TR" sz="2200" dirty="0" smtClean="0"/>
              <a:t>“fatih” </a:t>
            </a:r>
            <a:r>
              <a:rPr lang="tr-TR" sz="2200" dirty="0"/>
              <a:t>klasörü ise içi boş bir klasörü göstermektedir, tüm klasör görünümleri bu şekildedir. </a:t>
            </a:r>
            <a:endParaRPr lang="tr-TR" sz="2200" dirty="0" smtClean="0"/>
          </a:p>
          <a:p>
            <a:r>
              <a:rPr lang="tr-TR" sz="2200" dirty="0" smtClean="0"/>
              <a:t>	* Yeni </a:t>
            </a:r>
            <a:r>
              <a:rPr lang="tr-TR" sz="2200" dirty="0"/>
              <a:t>klasör oluşturmak için bulunduğumuz klasör içinde yada masaüstünde fareyle sağ tıkladıktan sonra ”Yeni” daha sonra “Yeni klasör” demek yeterli olacaktır</a:t>
            </a:r>
            <a:r>
              <a:rPr lang="tr-TR" sz="2200" dirty="0" smtClean="0"/>
              <a:t>.</a:t>
            </a:r>
          </a:p>
        </p:txBody>
      </p:sp>
      <p:pic>
        <p:nvPicPr>
          <p:cNvPr id="4" name="Resim 3"/>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043608" y="4365104"/>
            <a:ext cx="6696744" cy="2110512"/>
          </a:xfrm>
          <a:prstGeom prst="roundRect">
            <a:avLst>
              <a:gd name="adj" fmla="val 36525"/>
            </a:avLst>
          </a:prstGeom>
        </p:spPr>
      </p:pic>
    </p:spTree>
    <p:extLst>
      <p:ext uri="{BB962C8B-B14F-4D97-AF65-F5344CB8AC3E}">
        <p14:creationId xmlns:p14="http://schemas.microsoft.com/office/powerpoint/2010/main" xmlns="" val="2408929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Dosya ve Klasör İşlemleri</a:t>
            </a:r>
            <a:endParaRPr lang="tr-TR" dirty="0"/>
          </a:p>
        </p:txBody>
      </p:sp>
      <p:sp>
        <p:nvSpPr>
          <p:cNvPr id="3" name="Dikdörtgen 2"/>
          <p:cNvSpPr/>
          <p:nvPr/>
        </p:nvSpPr>
        <p:spPr>
          <a:xfrm>
            <a:off x="323528" y="1412776"/>
            <a:ext cx="8496944" cy="2492990"/>
          </a:xfrm>
          <a:prstGeom prst="rect">
            <a:avLst/>
          </a:prstGeom>
        </p:spPr>
        <p:txBody>
          <a:bodyPr wrap="square">
            <a:spAutoFit/>
          </a:bodyPr>
          <a:lstStyle/>
          <a:p>
            <a:r>
              <a:rPr lang="tr-TR" sz="2600" dirty="0" smtClean="0"/>
              <a:t>	Dosyalar, çeşitli programlara ait, yazı, ses, resim, çizim, video gibi verilerin saklandığı bileşenlerdir, her dosya varsayılan olarak ilişkili olduğu programla birlikte çalışır. </a:t>
            </a:r>
          </a:p>
          <a:p>
            <a:r>
              <a:rPr lang="tr-TR" sz="2600" dirty="0"/>
              <a:t>	</a:t>
            </a:r>
            <a:r>
              <a:rPr lang="tr-TR" sz="2600" dirty="0" smtClean="0"/>
              <a:t>Bir </a:t>
            </a:r>
            <a:r>
              <a:rPr lang="tr-TR" sz="2600" dirty="0"/>
              <a:t>klasörde (dizinde) bulunan bir dosya ile ayni isimi taşıyan ikinci bir dosya bulunamaz. Fakat farklı dizinler içerisinde ayni isme sahip dosyalar bulunabilir</a:t>
            </a:r>
            <a:r>
              <a:rPr lang="tr-TR" sz="2600" dirty="0" smtClean="0"/>
              <a:t>.</a:t>
            </a:r>
            <a:endParaRPr lang="en-US" sz="2600"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467544" y="3905766"/>
            <a:ext cx="8136904" cy="2691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1174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İŞLETİM </a:t>
            </a:r>
            <a:r>
              <a:rPr lang="tr-TR" b="1" dirty="0" smtClean="0"/>
              <a:t>SİSTEMİ</a:t>
            </a:r>
            <a:endParaRPr lang="tr-TR" dirty="0"/>
          </a:p>
        </p:txBody>
      </p:sp>
      <p:sp>
        <p:nvSpPr>
          <p:cNvPr id="3" name="İçerik Yer Tutucusu 2"/>
          <p:cNvSpPr>
            <a:spLocks noGrp="1"/>
          </p:cNvSpPr>
          <p:nvPr>
            <p:ph sz="half" idx="1"/>
          </p:nvPr>
        </p:nvSpPr>
        <p:spPr>
          <a:xfrm>
            <a:off x="899592" y="1340769"/>
            <a:ext cx="6408712" cy="620390"/>
          </a:xfrm>
        </p:spPr>
        <p:txBody>
          <a:bodyPr>
            <a:normAutofit/>
          </a:bodyPr>
          <a:lstStyle/>
          <a:p>
            <a:pPr lvl="0"/>
            <a:r>
              <a:rPr lang="tr-TR" dirty="0" smtClean="0">
                <a:solidFill>
                  <a:srgbClr val="FF0000"/>
                </a:solidFill>
              </a:rPr>
              <a:t>İşletim sistemi nedir?</a:t>
            </a:r>
            <a:endParaRPr lang="tr-TR" sz="4000" dirty="0">
              <a:solidFill>
                <a:srgbClr val="FF0000"/>
              </a:solidFill>
            </a:endParaRPr>
          </a:p>
        </p:txBody>
      </p:sp>
      <p:sp>
        <p:nvSpPr>
          <p:cNvPr id="5" name="Rectangle 3"/>
          <p:cNvSpPr txBox="1">
            <a:spLocks noChangeArrowheads="1"/>
          </p:cNvSpPr>
          <p:nvPr/>
        </p:nvSpPr>
        <p:spPr>
          <a:xfrm>
            <a:off x="611560" y="1772816"/>
            <a:ext cx="7704856" cy="489684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Tahoma" pitchFamily="34" charset="0"/>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Tahoma" pitchFamily="34" charset="0"/>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Tahoma" pitchFamily="34" charset="0"/>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Tahoma" pitchFamily="34" charset="0"/>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buNone/>
            </a:pPr>
            <a:r>
              <a:rPr lang="en-US" dirty="0" smtClean="0"/>
              <a:t>Bilgisayarın çalışmasını </a:t>
            </a:r>
            <a:r>
              <a:rPr lang="en-US" dirty="0" err="1" smtClean="0"/>
              <a:t>sa</a:t>
            </a:r>
            <a:r>
              <a:rPr lang="tr-TR" dirty="0" err="1" smtClean="0"/>
              <a:t>ğlayan</a:t>
            </a:r>
            <a:r>
              <a:rPr lang="en-US" dirty="0" smtClean="0"/>
              <a:t> temel programa </a:t>
            </a:r>
            <a:r>
              <a:rPr lang="en-US" dirty="0" err="1" smtClean="0"/>
              <a:t>işletim</a:t>
            </a:r>
            <a:r>
              <a:rPr lang="en-US" dirty="0" smtClean="0"/>
              <a:t> </a:t>
            </a:r>
            <a:r>
              <a:rPr lang="en-US" dirty="0" err="1" smtClean="0"/>
              <a:t>sistemi</a:t>
            </a:r>
            <a:r>
              <a:rPr lang="en-US" dirty="0" smtClean="0"/>
              <a:t> </a:t>
            </a:r>
            <a:r>
              <a:rPr lang="en-US" dirty="0" err="1" smtClean="0"/>
              <a:t>denir</a:t>
            </a:r>
            <a:r>
              <a:rPr lang="en-US" dirty="0" smtClean="0"/>
              <a:t>. </a:t>
            </a:r>
            <a:r>
              <a:rPr lang="en-US" dirty="0" err="1" smtClean="0"/>
              <a:t>İşletim</a:t>
            </a:r>
            <a:r>
              <a:rPr lang="en-US" dirty="0" smtClean="0"/>
              <a:t> </a:t>
            </a:r>
            <a:r>
              <a:rPr lang="en-US" dirty="0" err="1" smtClean="0"/>
              <a:t>sistemleri</a:t>
            </a:r>
            <a:r>
              <a:rPr lang="en-US" dirty="0" smtClean="0"/>
              <a:t> </a:t>
            </a:r>
            <a:r>
              <a:rPr lang="en-US" dirty="0" err="1" smtClean="0"/>
              <a:t>olmadan</a:t>
            </a:r>
            <a:r>
              <a:rPr lang="en-US" dirty="0" smtClean="0"/>
              <a:t> </a:t>
            </a:r>
            <a:r>
              <a:rPr lang="en-US" dirty="0" err="1" smtClean="0"/>
              <a:t>bilgisayarda</a:t>
            </a:r>
            <a:r>
              <a:rPr lang="en-US" dirty="0" smtClean="0"/>
              <a:t> </a:t>
            </a:r>
            <a:r>
              <a:rPr lang="en-US" dirty="0" err="1" smtClean="0"/>
              <a:t>herhangi</a:t>
            </a:r>
            <a:r>
              <a:rPr lang="tr-TR" dirty="0" smtClean="0"/>
              <a:t> </a:t>
            </a:r>
            <a:r>
              <a:rPr lang="en-US" dirty="0" err="1" smtClean="0"/>
              <a:t>bir</a:t>
            </a:r>
            <a:r>
              <a:rPr lang="en-US" dirty="0" smtClean="0"/>
              <a:t> </a:t>
            </a:r>
            <a:r>
              <a:rPr lang="en-US" dirty="0" err="1" smtClean="0"/>
              <a:t>işlem</a:t>
            </a:r>
            <a:r>
              <a:rPr lang="en-US" dirty="0" smtClean="0"/>
              <a:t> </a:t>
            </a:r>
            <a:r>
              <a:rPr lang="en-US" dirty="0" err="1" smtClean="0"/>
              <a:t>yapılamaz</a:t>
            </a:r>
            <a:r>
              <a:rPr lang="en-US" dirty="0" smtClean="0"/>
              <a:t> </a:t>
            </a:r>
            <a:r>
              <a:rPr lang="en-US" dirty="0" err="1" smtClean="0"/>
              <a:t>ve</a:t>
            </a:r>
            <a:r>
              <a:rPr lang="en-US" dirty="0" smtClean="0"/>
              <a:t> </a:t>
            </a:r>
            <a:r>
              <a:rPr lang="en-US" dirty="0" err="1" smtClean="0"/>
              <a:t>herhangi</a:t>
            </a:r>
            <a:r>
              <a:rPr lang="tr-TR" dirty="0" smtClean="0"/>
              <a:t> </a:t>
            </a:r>
            <a:r>
              <a:rPr lang="en-US" dirty="0" err="1" smtClean="0"/>
              <a:t>bir</a:t>
            </a:r>
            <a:r>
              <a:rPr lang="en-US" dirty="0" smtClean="0"/>
              <a:t> program </a:t>
            </a:r>
            <a:r>
              <a:rPr lang="en-US" dirty="0" err="1" smtClean="0"/>
              <a:t>çalıştırılamaz</a:t>
            </a:r>
            <a:r>
              <a:rPr lang="en-US" dirty="0" smtClean="0"/>
              <a:t>.</a:t>
            </a:r>
            <a:r>
              <a:rPr lang="tr-TR" dirty="0"/>
              <a:t> Bilgisayarlar </a:t>
            </a:r>
            <a:r>
              <a:rPr lang="tr-TR" dirty="0">
                <a:solidFill>
                  <a:srgbClr val="FF0000"/>
                </a:solidFill>
              </a:rPr>
              <a:t>İşletim Sistemleri</a:t>
            </a:r>
            <a:r>
              <a:rPr lang="tr-TR" dirty="0"/>
              <a:t> olmadan bir takım elektronik parçalardan ibarettir.</a:t>
            </a:r>
          </a:p>
          <a:p>
            <a:pPr>
              <a:lnSpc>
                <a:spcPct val="90000"/>
              </a:lnSpc>
            </a:pPr>
            <a:r>
              <a:rPr lang="en-US" dirty="0" smtClean="0"/>
              <a:t>İ</a:t>
            </a:r>
            <a:r>
              <a:rPr lang="tr-TR" dirty="0" smtClean="0"/>
              <a:t>ş</a:t>
            </a:r>
            <a:r>
              <a:rPr lang="en-US" dirty="0" err="1" smtClean="0"/>
              <a:t>letim</a:t>
            </a:r>
            <a:r>
              <a:rPr lang="en-US" dirty="0" smtClean="0"/>
              <a:t> </a:t>
            </a:r>
            <a:r>
              <a:rPr lang="en-US" dirty="0" err="1" smtClean="0"/>
              <a:t>sisteminin</a:t>
            </a:r>
            <a:r>
              <a:rPr lang="en-US" dirty="0" smtClean="0"/>
              <a:t> </a:t>
            </a:r>
            <a:r>
              <a:rPr lang="en-US" dirty="0" err="1" smtClean="0"/>
              <a:t>görevleri</a:t>
            </a:r>
            <a:r>
              <a:rPr lang="en-US" dirty="0" smtClean="0"/>
              <a:t>:</a:t>
            </a:r>
          </a:p>
          <a:p>
            <a:pPr lvl="1">
              <a:lnSpc>
                <a:spcPct val="90000"/>
              </a:lnSpc>
            </a:pPr>
            <a:r>
              <a:rPr lang="en-US" dirty="0" err="1" smtClean="0"/>
              <a:t>Bilgisayardaki</a:t>
            </a:r>
            <a:r>
              <a:rPr lang="en-US" dirty="0" smtClean="0"/>
              <a:t> </a:t>
            </a:r>
            <a:r>
              <a:rPr lang="en-US" dirty="0" err="1" smtClean="0"/>
              <a:t>programları</a:t>
            </a:r>
            <a:r>
              <a:rPr lang="en-US" dirty="0" smtClean="0"/>
              <a:t> </a:t>
            </a:r>
            <a:r>
              <a:rPr lang="en-US" dirty="0" err="1" smtClean="0"/>
              <a:t>düzene</a:t>
            </a:r>
            <a:r>
              <a:rPr lang="en-US" dirty="0" smtClean="0"/>
              <a:t> </a:t>
            </a:r>
            <a:r>
              <a:rPr lang="en-US" dirty="0" err="1" smtClean="0"/>
              <a:t>sokar</a:t>
            </a:r>
            <a:r>
              <a:rPr lang="en-US" dirty="0" smtClean="0"/>
              <a:t> </a:t>
            </a:r>
            <a:r>
              <a:rPr lang="en-US" dirty="0" err="1" smtClean="0"/>
              <a:t>ve</a:t>
            </a:r>
            <a:r>
              <a:rPr lang="en-US" dirty="0" smtClean="0"/>
              <a:t> </a:t>
            </a:r>
            <a:r>
              <a:rPr lang="en-US" dirty="0" err="1" smtClean="0"/>
              <a:t>birbirleri</a:t>
            </a:r>
            <a:r>
              <a:rPr lang="en-US" dirty="0" smtClean="0"/>
              <a:t> </a:t>
            </a:r>
            <a:r>
              <a:rPr lang="en-US" dirty="0" err="1" smtClean="0"/>
              <a:t>ile</a:t>
            </a:r>
            <a:r>
              <a:rPr lang="en-US" dirty="0" smtClean="0"/>
              <a:t> </a:t>
            </a:r>
            <a:r>
              <a:rPr lang="en-US" dirty="0" err="1" smtClean="0"/>
              <a:t>sorunsuz</a:t>
            </a:r>
            <a:r>
              <a:rPr lang="en-US" dirty="0" smtClean="0"/>
              <a:t> çalışmasını </a:t>
            </a:r>
            <a:r>
              <a:rPr lang="en-US" dirty="0" err="1" smtClean="0"/>
              <a:t>sağlar</a:t>
            </a:r>
            <a:r>
              <a:rPr lang="en-US" dirty="0" smtClean="0"/>
              <a:t>.</a:t>
            </a:r>
          </a:p>
          <a:p>
            <a:pPr lvl="1">
              <a:lnSpc>
                <a:spcPct val="90000"/>
              </a:lnSpc>
            </a:pPr>
            <a:r>
              <a:rPr lang="en-US" dirty="0" err="1" smtClean="0"/>
              <a:t>Programların</a:t>
            </a:r>
            <a:r>
              <a:rPr lang="en-US" dirty="0" smtClean="0"/>
              <a:t> </a:t>
            </a:r>
            <a:r>
              <a:rPr lang="en-US" dirty="0" err="1" smtClean="0"/>
              <a:t>kullanacakları</a:t>
            </a:r>
            <a:r>
              <a:rPr lang="en-US" dirty="0" smtClean="0"/>
              <a:t> </a:t>
            </a:r>
            <a:r>
              <a:rPr lang="en-US" dirty="0" err="1" smtClean="0"/>
              <a:t>hardd</a:t>
            </a:r>
            <a:r>
              <a:rPr lang="tr-TR" dirty="0" smtClean="0"/>
              <a:t>i</a:t>
            </a:r>
            <a:r>
              <a:rPr lang="en-US" dirty="0" err="1" smtClean="0"/>
              <a:t>sk</a:t>
            </a:r>
            <a:r>
              <a:rPr lang="en-US" dirty="0" smtClean="0"/>
              <a:t> </a:t>
            </a:r>
            <a:r>
              <a:rPr lang="en-US" dirty="0" err="1" smtClean="0"/>
              <a:t>ve</a:t>
            </a:r>
            <a:r>
              <a:rPr lang="en-US" dirty="0" smtClean="0"/>
              <a:t> </a:t>
            </a:r>
            <a:r>
              <a:rPr lang="en-US" dirty="0" err="1" smtClean="0"/>
              <a:t>diğer</a:t>
            </a:r>
            <a:r>
              <a:rPr lang="en-US" dirty="0" smtClean="0"/>
              <a:t> </a:t>
            </a:r>
            <a:r>
              <a:rPr lang="en-US" dirty="0" err="1" smtClean="0"/>
              <a:t>araçların</a:t>
            </a:r>
            <a:r>
              <a:rPr lang="en-US" dirty="0" smtClean="0"/>
              <a:t> </a:t>
            </a:r>
            <a:r>
              <a:rPr lang="en-US" dirty="0" err="1" smtClean="0"/>
              <a:t>paylaşımını</a:t>
            </a:r>
            <a:r>
              <a:rPr lang="en-US" dirty="0" smtClean="0"/>
              <a:t> </a:t>
            </a:r>
            <a:r>
              <a:rPr lang="en-US" dirty="0" err="1" smtClean="0"/>
              <a:t>sağlar</a:t>
            </a:r>
            <a:r>
              <a:rPr lang="en-US" dirty="0" smtClean="0"/>
              <a:t>.</a:t>
            </a:r>
          </a:p>
          <a:p>
            <a:pPr lvl="1">
              <a:lnSpc>
                <a:spcPct val="90000"/>
              </a:lnSpc>
            </a:pPr>
            <a:r>
              <a:rPr lang="en-US" dirty="0" err="1" smtClean="0"/>
              <a:t>Bilgisayara</a:t>
            </a:r>
            <a:r>
              <a:rPr lang="en-US" dirty="0" smtClean="0"/>
              <a:t> </a:t>
            </a:r>
            <a:r>
              <a:rPr lang="en-US" dirty="0" err="1" smtClean="0"/>
              <a:t>takılı</a:t>
            </a:r>
            <a:r>
              <a:rPr lang="en-US" dirty="0" smtClean="0"/>
              <a:t> </a:t>
            </a:r>
            <a:r>
              <a:rPr lang="en-US" dirty="0" err="1" smtClean="0"/>
              <a:t>olan</a:t>
            </a:r>
            <a:r>
              <a:rPr lang="en-US" dirty="0" smtClean="0"/>
              <a:t> </a:t>
            </a:r>
            <a:r>
              <a:rPr lang="en-US" dirty="0" err="1" smtClean="0"/>
              <a:t>tüm</a:t>
            </a:r>
            <a:r>
              <a:rPr lang="en-US" dirty="0" smtClean="0"/>
              <a:t> </a:t>
            </a:r>
            <a:r>
              <a:rPr lang="en-US" dirty="0" err="1" smtClean="0"/>
              <a:t>parçaların</a:t>
            </a:r>
            <a:r>
              <a:rPr lang="en-US" dirty="0" smtClean="0"/>
              <a:t> </a:t>
            </a:r>
            <a:r>
              <a:rPr lang="en-US" dirty="0" err="1" smtClean="0"/>
              <a:t>birbiri</a:t>
            </a:r>
            <a:r>
              <a:rPr lang="en-US" dirty="0" smtClean="0"/>
              <a:t> </a:t>
            </a:r>
            <a:r>
              <a:rPr lang="en-US" dirty="0" err="1" smtClean="0"/>
              <a:t>ile</a:t>
            </a:r>
            <a:r>
              <a:rPr lang="en-US" dirty="0" smtClean="0"/>
              <a:t> </a:t>
            </a:r>
            <a:r>
              <a:rPr lang="en-US" dirty="0" err="1" smtClean="0"/>
              <a:t>uyumlu</a:t>
            </a:r>
            <a:r>
              <a:rPr lang="en-US" dirty="0" smtClean="0"/>
              <a:t> çalışmasını </a:t>
            </a:r>
            <a:r>
              <a:rPr lang="en-US" dirty="0" err="1" smtClean="0"/>
              <a:t>sağlar</a:t>
            </a:r>
            <a:r>
              <a:rPr lang="en-US" dirty="0" smtClean="0"/>
              <a:t>.</a:t>
            </a:r>
          </a:p>
        </p:txBody>
      </p:sp>
    </p:spTree>
    <p:extLst>
      <p:ext uri="{BB962C8B-B14F-4D97-AF65-F5344CB8AC3E}">
        <p14:creationId xmlns:p14="http://schemas.microsoft.com/office/powerpoint/2010/main" xmlns="" val="3142822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r>
              <a:rPr lang="tr-TR" dirty="0"/>
              <a:t>Dosya ve Klasör </a:t>
            </a:r>
            <a:r>
              <a:rPr lang="tr-TR" dirty="0" smtClean="0"/>
              <a:t>İşlemleri</a:t>
            </a:r>
            <a:endParaRPr lang="tr-TR" dirty="0"/>
          </a:p>
        </p:txBody>
      </p:sp>
      <p:sp>
        <p:nvSpPr>
          <p:cNvPr id="3" name="İçerik Yer Tutucusu 2"/>
          <p:cNvSpPr>
            <a:spLocks noGrp="1"/>
          </p:cNvSpPr>
          <p:nvPr>
            <p:ph sz="half" idx="1"/>
          </p:nvPr>
        </p:nvSpPr>
        <p:spPr>
          <a:xfrm>
            <a:off x="457200" y="1600200"/>
            <a:ext cx="7931224" cy="4525963"/>
          </a:xfrm>
        </p:spPr>
        <p:txBody>
          <a:bodyPr>
            <a:normAutofit/>
          </a:bodyPr>
          <a:lstStyle/>
          <a:p>
            <a:r>
              <a:rPr lang="tr-TR" dirty="0"/>
              <a:t>Dosya isimleri “.” ile ayrılmış ad ve uzantıdan oluşur(“</a:t>
            </a:r>
            <a:r>
              <a:rPr lang="tr-TR" dirty="0">
                <a:solidFill>
                  <a:srgbClr val="FF0000"/>
                </a:solidFill>
              </a:rPr>
              <a:t>yenibelge.doc</a:t>
            </a:r>
            <a:r>
              <a:rPr lang="tr-TR" dirty="0"/>
              <a:t>” gibi) burada “.</a:t>
            </a:r>
            <a:r>
              <a:rPr lang="tr-TR" dirty="0" err="1"/>
              <a:t>doc</a:t>
            </a:r>
            <a:r>
              <a:rPr lang="tr-TR" dirty="0"/>
              <a:t>” uzantısı o dosyanın hangi programla ilişkili olduğunu da belirler, “.</a:t>
            </a:r>
            <a:r>
              <a:rPr lang="tr-TR" dirty="0" err="1"/>
              <a:t>exe</a:t>
            </a:r>
            <a:r>
              <a:rPr lang="tr-TR" dirty="0"/>
              <a:t>” program dosyalarına ait uzantılardır (örnek olarak “winword.exe” </a:t>
            </a:r>
            <a:r>
              <a:rPr lang="tr-TR" dirty="0" err="1"/>
              <a:t>word</a:t>
            </a:r>
            <a:r>
              <a:rPr lang="tr-TR" dirty="0"/>
              <a:t> programını ifade eder) aşağıdaki resimde görüldüğü gibi her dosyanın simgesi ait olduğu türe(uygulama, belge vs..) göre farklılık göstermektedir.</a:t>
            </a:r>
          </a:p>
          <a:p>
            <a:endParaRPr lang="tr-TR" dirty="0"/>
          </a:p>
        </p:txBody>
      </p:sp>
    </p:spTree>
    <p:extLst>
      <p:ext uri="{BB962C8B-B14F-4D97-AF65-F5344CB8AC3E}">
        <p14:creationId xmlns:p14="http://schemas.microsoft.com/office/powerpoint/2010/main" xmlns="" val="3368519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pPr eaLnBrk="1" hangingPunct="1"/>
            <a:r>
              <a:rPr lang="tr-TR" smtClean="0"/>
              <a:t>Dosya Uzantıları</a:t>
            </a:r>
          </a:p>
        </p:txBody>
      </p:sp>
      <p:sp>
        <p:nvSpPr>
          <p:cNvPr id="61443" name="Rectangle 3"/>
          <p:cNvSpPr>
            <a:spLocks noGrp="1" noChangeArrowheads="1"/>
          </p:cNvSpPr>
          <p:nvPr>
            <p:ph type="body" idx="4294967295"/>
          </p:nvPr>
        </p:nvSpPr>
        <p:spPr/>
        <p:txBody>
          <a:bodyPr/>
          <a:lstStyle/>
          <a:p>
            <a:pPr eaLnBrk="1" hangingPunct="1"/>
            <a:r>
              <a:rPr lang="tr-TR" smtClean="0"/>
              <a:t>Word dosya uzantısı “.doc”</a:t>
            </a:r>
          </a:p>
          <a:p>
            <a:pPr eaLnBrk="1" hangingPunct="1"/>
            <a:r>
              <a:rPr lang="tr-TR" smtClean="0"/>
              <a:t>Exel Dosya uzantısı “.xls”</a:t>
            </a:r>
          </a:p>
          <a:p>
            <a:pPr eaLnBrk="1" hangingPunct="1"/>
            <a:r>
              <a:rPr lang="tr-TR" smtClean="0"/>
              <a:t>Oyun dosalarının uzantısı “.exe”</a:t>
            </a:r>
          </a:p>
          <a:p>
            <a:pPr eaLnBrk="1" hangingPunct="1"/>
            <a:r>
              <a:rPr lang="tr-TR" smtClean="0"/>
              <a:t>Resim dosya uzantısı “.jpg, .png, .bmp…”</a:t>
            </a:r>
          </a:p>
          <a:p>
            <a:pPr eaLnBrk="1" hangingPunct="1"/>
            <a:r>
              <a:rPr lang="tr-TR" smtClean="0"/>
              <a:t>Müzik dosya uzantısı “.mp3, .wav”</a:t>
            </a:r>
          </a:p>
          <a:p>
            <a:pPr eaLnBrk="1" hangingPunct="1">
              <a:buFont typeface="Wingdings" pitchFamily="2" charset="2"/>
              <a:buNone/>
            </a:pPr>
            <a:r>
              <a:rPr lang="tr-TR" smtClean="0"/>
              <a:t>Yukarıdakiler gibi bir çok program farklı dosya uzantısına sahiptir.</a:t>
            </a:r>
          </a:p>
        </p:txBody>
      </p:sp>
    </p:spTree>
    <p:extLst>
      <p:ext uri="{BB962C8B-B14F-4D97-AF65-F5344CB8AC3E}">
        <p14:creationId xmlns:p14="http://schemas.microsoft.com/office/powerpoint/2010/main" xmlns="" val="3583757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idx="4294967295"/>
          </p:nvPr>
        </p:nvSpPr>
        <p:spPr>
          <a:xfrm>
            <a:off x="467544" y="476672"/>
            <a:ext cx="6912768" cy="595536"/>
          </a:xfrm>
        </p:spPr>
        <p:txBody>
          <a:bodyPr>
            <a:noAutofit/>
          </a:bodyPr>
          <a:lstStyle/>
          <a:p>
            <a:pPr eaLnBrk="1" hangingPunct="1"/>
            <a:r>
              <a:rPr lang="tr-TR" sz="4000" dirty="0" smtClean="0"/>
              <a:t>Klasör(Dizin) Oluşturma</a:t>
            </a:r>
          </a:p>
        </p:txBody>
      </p:sp>
      <p:sp>
        <p:nvSpPr>
          <p:cNvPr id="52227" name="2 İçerik Yer Tutucusu"/>
          <p:cNvSpPr>
            <a:spLocks noGrp="1"/>
          </p:cNvSpPr>
          <p:nvPr>
            <p:ph idx="4294967295"/>
          </p:nvPr>
        </p:nvSpPr>
        <p:spPr>
          <a:xfrm>
            <a:off x="457200" y="1484784"/>
            <a:ext cx="8003232" cy="4669979"/>
          </a:xfrm>
        </p:spPr>
        <p:txBody>
          <a:bodyPr>
            <a:normAutofit fontScale="92500" lnSpcReduction="10000"/>
          </a:bodyPr>
          <a:lstStyle/>
          <a:p>
            <a:pPr eaLnBrk="1" hangingPunct="1">
              <a:buFont typeface="Wingdings" pitchFamily="2" charset="2"/>
              <a:buNone/>
            </a:pPr>
            <a:r>
              <a:rPr lang="tr-TR" sz="2800" dirty="0" smtClean="0">
                <a:solidFill>
                  <a:srgbClr val="FF0000"/>
                </a:solidFill>
              </a:rPr>
              <a:t>Aşağıdaki Adımları Takip Ediniz.</a:t>
            </a:r>
          </a:p>
          <a:p>
            <a:pPr eaLnBrk="1" hangingPunct="1"/>
            <a:r>
              <a:rPr lang="tr-TR" sz="2800" dirty="0" smtClean="0"/>
              <a:t>Adım 1:Masaüstünde Bilgisayarıma Tıklayın</a:t>
            </a:r>
          </a:p>
          <a:p>
            <a:pPr eaLnBrk="1" hangingPunct="1">
              <a:buFont typeface="Wingdings" pitchFamily="2" charset="2"/>
              <a:buNone/>
            </a:pPr>
            <a:endParaRPr lang="tr-TR" sz="2800" dirty="0" smtClean="0"/>
          </a:p>
          <a:p>
            <a:pPr eaLnBrk="1" hangingPunct="1"/>
            <a:r>
              <a:rPr lang="tr-TR" sz="2800" dirty="0" smtClean="0"/>
              <a:t>Adım 2:”D” Sürücüsüne Çift Tıklayın</a:t>
            </a:r>
          </a:p>
          <a:p>
            <a:pPr eaLnBrk="1" hangingPunct="1"/>
            <a:endParaRPr lang="tr-TR" sz="2800" dirty="0" smtClean="0"/>
          </a:p>
          <a:p>
            <a:pPr eaLnBrk="1" hangingPunct="1"/>
            <a:r>
              <a:rPr lang="tr-TR" sz="2800" dirty="0" smtClean="0"/>
              <a:t>Adım 3: Boş bir alana sağ tıklayın </a:t>
            </a:r>
          </a:p>
          <a:p>
            <a:pPr eaLnBrk="1" hangingPunct="1"/>
            <a:endParaRPr lang="tr-TR" sz="2800" dirty="0" smtClean="0"/>
          </a:p>
          <a:p>
            <a:pPr eaLnBrk="1" hangingPunct="1"/>
            <a:r>
              <a:rPr lang="tr-TR" sz="2800" dirty="0" smtClean="0"/>
              <a:t>Adım 4: Yeni </a:t>
            </a:r>
            <a:r>
              <a:rPr lang="tr-TR" sz="2800" dirty="0" smtClean="0">
                <a:sym typeface="Wingdings" pitchFamily="2" charset="2"/>
              </a:rPr>
              <a:t> Klasör</a:t>
            </a:r>
            <a:r>
              <a:rPr lang="tr-TR" sz="2800" dirty="0" smtClean="0"/>
              <a:t> </a:t>
            </a:r>
          </a:p>
          <a:p>
            <a:pPr eaLnBrk="1" hangingPunct="1"/>
            <a:endParaRPr lang="tr-TR" sz="2800" dirty="0" smtClean="0"/>
          </a:p>
          <a:p>
            <a:pPr eaLnBrk="1" hangingPunct="1"/>
            <a:r>
              <a:rPr lang="tr-TR" sz="2800" dirty="0" smtClean="0"/>
              <a:t>Adım 5: Klasör İsmi ‘’Fatih kurs’’ olsun</a:t>
            </a:r>
          </a:p>
          <a:p>
            <a:pPr eaLnBrk="1" hangingPunct="1"/>
            <a:endParaRPr lang="tr-TR" sz="2800" dirty="0" smtClean="0"/>
          </a:p>
          <a:p>
            <a:pPr eaLnBrk="1" hangingPunct="1"/>
            <a:endParaRPr lang="tr-TR" sz="2800" dirty="0" smtClean="0"/>
          </a:p>
        </p:txBody>
      </p:sp>
    </p:spTree>
    <p:extLst>
      <p:ext uri="{BB962C8B-B14F-4D97-AF65-F5344CB8AC3E}">
        <p14:creationId xmlns:p14="http://schemas.microsoft.com/office/powerpoint/2010/main" xmlns="" val="1321586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idx="4294967295"/>
          </p:nvPr>
        </p:nvSpPr>
        <p:spPr/>
        <p:txBody>
          <a:bodyPr/>
          <a:lstStyle/>
          <a:p>
            <a:pPr eaLnBrk="1" hangingPunct="1"/>
            <a:r>
              <a:rPr lang="tr-TR" smtClean="0"/>
              <a:t>Dosya(Belge) Kaydetme</a:t>
            </a:r>
          </a:p>
        </p:txBody>
      </p:sp>
      <p:sp>
        <p:nvSpPr>
          <p:cNvPr id="53251" name="2 İçerik Yer Tutucusu"/>
          <p:cNvSpPr>
            <a:spLocks noGrp="1"/>
          </p:cNvSpPr>
          <p:nvPr>
            <p:ph idx="4294967295"/>
          </p:nvPr>
        </p:nvSpPr>
        <p:spPr>
          <a:xfrm>
            <a:off x="381000" y="1524000"/>
            <a:ext cx="8229600" cy="4525963"/>
          </a:xfrm>
        </p:spPr>
        <p:txBody>
          <a:bodyPr/>
          <a:lstStyle/>
          <a:p>
            <a:pPr eaLnBrk="1" hangingPunct="1"/>
            <a:r>
              <a:rPr lang="tr-TR" dirty="0" smtClean="0"/>
              <a:t>Adım 1: Şimdi Yeni Bir Word Belgesi Açın</a:t>
            </a:r>
          </a:p>
          <a:p>
            <a:pPr eaLnBrk="1" hangingPunct="1"/>
            <a:endParaRPr lang="tr-TR" dirty="0" smtClean="0"/>
          </a:p>
          <a:p>
            <a:pPr eaLnBrk="1" hangingPunct="1"/>
            <a:r>
              <a:rPr lang="tr-TR" dirty="0" smtClean="0"/>
              <a:t>Adım 2: Dosya Menüsünden </a:t>
            </a:r>
            <a:r>
              <a:rPr lang="tr-TR" dirty="0" err="1" smtClean="0"/>
              <a:t>Kaydet’e</a:t>
            </a:r>
            <a:r>
              <a:rPr lang="tr-TR" dirty="0" smtClean="0"/>
              <a:t> Tıklayın</a:t>
            </a:r>
          </a:p>
          <a:p>
            <a:pPr eaLnBrk="1" hangingPunct="1"/>
            <a:endParaRPr lang="tr-TR" dirty="0" smtClean="0"/>
          </a:p>
          <a:p>
            <a:pPr eaLnBrk="1" hangingPunct="1"/>
            <a:r>
              <a:rPr lang="tr-TR" dirty="0" smtClean="0"/>
              <a:t>Adım 3: Dosyayı  ‘Fatih Kursu’ klasörüne kaydedin.</a:t>
            </a:r>
          </a:p>
          <a:p>
            <a:pPr eaLnBrk="1" hangingPunct="1">
              <a:buFont typeface="Wingdings" pitchFamily="2" charset="2"/>
              <a:buNone/>
            </a:pPr>
            <a:endParaRPr lang="tr-TR" dirty="0" smtClean="0">
              <a:solidFill>
                <a:srgbClr val="FF0000"/>
              </a:solidFill>
            </a:endParaRPr>
          </a:p>
        </p:txBody>
      </p:sp>
    </p:spTree>
    <p:extLst>
      <p:ext uri="{BB962C8B-B14F-4D97-AF65-F5344CB8AC3E}">
        <p14:creationId xmlns:p14="http://schemas.microsoft.com/office/powerpoint/2010/main" xmlns="" val="1143258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1 Başlık"/>
          <p:cNvSpPr>
            <a:spLocks noGrp="1"/>
          </p:cNvSpPr>
          <p:nvPr>
            <p:ph type="title" idx="4294967295"/>
          </p:nvPr>
        </p:nvSpPr>
        <p:spPr>
          <a:xfrm>
            <a:off x="-324544" y="332656"/>
            <a:ext cx="8229600" cy="838200"/>
          </a:xfrm>
        </p:spPr>
        <p:txBody>
          <a:bodyPr>
            <a:normAutofit/>
          </a:bodyPr>
          <a:lstStyle/>
          <a:p>
            <a:pPr eaLnBrk="1" hangingPunct="1"/>
            <a:r>
              <a:rPr lang="tr-TR" sz="4000" dirty="0" smtClean="0">
                <a:solidFill>
                  <a:srgbClr val="222268"/>
                </a:solidFill>
              </a:rPr>
              <a:t>Dosya Kaydet ve Farklı Kaydet</a:t>
            </a:r>
          </a:p>
        </p:txBody>
      </p:sp>
      <p:sp>
        <p:nvSpPr>
          <p:cNvPr id="54277" name="2 İçerik Yer Tutucusu"/>
          <p:cNvSpPr>
            <a:spLocks noGrp="1"/>
          </p:cNvSpPr>
          <p:nvPr>
            <p:ph idx="4294967295"/>
          </p:nvPr>
        </p:nvSpPr>
        <p:spPr>
          <a:xfrm>
            <a:off x="179512" y="1988840"/>
            <a:ext cx="8229600" cy="4525963"/>
          </a:xfrm>
        </p:spPr>
        <p:txBody>
          <a:bodyPr/>
          <a:lstStyle/>
          <a:p>
            <a:pPr eaLnBrk="1" hangingPunct="1"/>
            <a:r>
              <a:rPr lang="tr-TR" dirty="0" smtClean="0"/>
              <a:t>Ayrıca </a:t>
            </a:r>
            <a:r>
              <a:rPr lang="tr-TR" b="1" i="1" dirty="0" smtClean="0">
                <a:solidFill>
                  <a:srgbClr val="FF0000"/>
                </a:solidFill>
              </a:rPr>
              <a:t>CTRL+S</a:t>
            </a:r>
            <a:r>
              <a:rPr lang="tr-TR" dirty="0" smtClean="0"/>
              <a:t> Tuşu ile de kaydedilebilir.</a:t>
            </a:r>
          </a:p>
          <a:p>
            <a:pPr eaLnBrk="1" hangingPunct="1"/>
            <a:endParaRPr lang="tr-TR" dirty="0" smtClean="0"/>
          </a:p>
          <a:p>
            <a:pPr eaLnBrk="1" hangingPunct="1"/>
            <a:r>
              <a:rPr lang="tr-TR" dirty="0" smtClean="0"/>
              <a:t>Farklı bir konuma kaydetmek için</a:t>
            </a:r>
          </a:p>
          <a:p>
            <a:pPr eaLnBrk="1" hangingPunct="1"/>
            <a:endParaRPr lang="tr-TR" dirty="0" smtClean="0">
              <a:solidFill>
                <a:srgbClr val="FF0000"/>
              </a:solidFill>
            </a:endParaRPr>
          </a:p>
          <a:p>
            <a:pPr eaLnBrk="1" hangingPunct="1"/>
            <a:r>
              <a:rPr lang="tr-TR" dirty="0" smtClean="0">
                <a:solidFill>
                  <a:srgbClr val="FF0000"/>
                </a:solidFill>
              </a:rPr>
              <a:t>Dosya </a:t>
            </a:r>
            <a:r>
              <a:rPr lang="tr-TR" dirty="0" err="1" smtClean="0">
                <a:solidFill>
                  <a:srgbClr val="FF0000"/>
                </a:solidFill>
              </a:rPr>
              <a:t>Menüsü</a:t>
            </a:r>
            <a:r>
              <a:rPr lang="tr-TR" dirty="0" err="1" smtClean="0">
                <a:solidFill>
                  <a:srgbClr val="FF0000"/>
                </a:solidFill>
                <a:sym typeface="Wingdings" pitchFamily="2" charset="2"/>
              </a:rPr>
              <a:t>Farklı</a:t>
            </a:r>
            <a:r>
              <a:rPr lang="tr-TR" dirty="0" smtClean="0">
                <a:solidFill>
                  <a:srgbClr val="FF0000"/>
                </a:solidFill>
                <a:sym typeface="Wingdings" pitchFamily="2" charset="2"/>
              </a:rPr>
              <a:t> Kaydet</a:t>
            </a:r>
            <a:endParaRPr lang="tr-TR" dirty="0" smtClean="0">
              <a:solidFill>
                <a:srgbClr val="FF0000"/>
              </a:solidFill>
            </a:endParaRPr>
          </a:p>
        </p:txBody>
      </p:sp>
    </p:spTree>
    <p:extLst>
      <p:ext uri="{BB962C8B-B14F-4D97-AF65-F5344CB8AC3E}">
        <p14:creationId xmlns:p14="http://schemas.microsoft.com/office/powerpoint/2010/main" xmlns="" val="1584990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73050" y="404664"/>
            <a:ext cx="8229600" cy="685800"/>
          </a:xfrm>
        </p:spPr>
        <p:txBody>
          <a:bodyPr>
            <a:normAutofit/>
          </a:bodyPr>
          <a:lstStyle/>
          <a:p>
            <a:pPr eaLnBrk="1" hangingPunct="1"/>
            <a:r>
              <a:rPr lang="tr-TR" sz="3200" dirty="0" smtClean="0"/>
              <a:t>Temel Klasör (Dizin) Yapısına Örnek</a:t>
            </a:r>
          </a:p>
        </p:txBody>
      </p:sp>
      <p:pic>
        <p:nvPicPr>
          <p:cNvPr id="57348" name="Picture 5"/>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2514600" y="1371600"/>
            <a:ext cx="32861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9" name="Line 6"/>
          <p:cNvSpPr>
            <a:spLocks noChangeShapeType="1"/>
          </p:cNvSpPr>
          <p:nvPr/>
        </p:nvSpPr>
        <p:spPr bwMode="auto">
          <a:xfrm flipV="1">
            <a:off x="5800725" y="1590675"/>
            <a:ext cx="736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50" name="Text Box 7"/>
          <p:cNvSpPr txBox="1">
            <a:spLocks noChangeArrowheads="1"/>
          </p:cNvSpPr>
          <p:nvPr/>
        </p:nvSpPr>
        <p:spPr bwMode="auto">
          <a:xfrm>
            <a:off x="6629400" y="1407318"/>
            <a:ext cx="908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solidFill>
                  <a:srgbClr val="FF0000"/>
                </a:solidFill>
              </a:rPr>
              <a:t>Sürücü</a:t>
            </a:r>
          </a:p>
        </p:txBody>
      </p:sp>
      <p:sp>
        <p:nvSpPr>
          <p:cNvPr id="57351" name="Line 16"/>
          <p:cNvSpPr>
            <a:spLocks noChangeShapeType="1"/>
          </p:cNvSpPr>
          <p:nvPr/>
        </p:nvSpPr>
        <p:spPr bwMode="auto">
          <a:xfrm>
            <a:off x="4800600" y="1676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52" name="Text Box 17"/>
          <p:cNvSpPr txBox="1">
            <a:spLocks noChangeArrowheads="1"/>
          </p:cNvSpPr>
          <p:nvPr/>
        </p:nvSpPr>
        <p:spPr bwMode="auto">
          <a:xfrm>
            <a:off x="5340320" y="2408754"/>
            <a:ext cx="15526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b="1" dirty="0" smtClean="0">
                <a:solidFill>
                  <a:srgbClr val="FF0000"/>
                </a:solidFill>
              </a:rPr>
              <a:t>FATİH KURS</a:t>
            </a:r>
            <a:endParaRPr lang="tr-TR" b="1" dirty="0">
              <a:solidFill>
                <a:srgbClr val="FF0000"/>
              </a:solidFill>
            </a:endParaRPr>
          </a:p>
        </p:txBody>
      </p:sp>
      <p:sp>
        <p:nvSpPr>
          <p:cNvPr id="57353" name="Line 18"/>
          <p:cNvSpPr>
            <a:spLocks noChangeShapeType="1"/>
          </p:cNvSpPr>
          <p:nvPr/>
        </p:nvSpPr>
        <p:spPr bwMode="auto">
          <a:xfrm>
            <a:off x="4800600" y="2895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55" name="Line 20"/>
          <p:cNvSpPr>
            <a:spLocks noChangeShapeType="1"/>
          </p:cNvSpPr>
          <p:nvPr/>
        </p:nvSpPr>
        <p:spPr bwMode="auto">
          <a:xfrm flipV="1">
            <a:off x="4800600" y="3352800"/>
            <a:ext cx="1981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57356" name="Line 22"/>
          <p:cNvSpPr>
            <a:spLocks noChangeShapeType="1"/>
          </p:cNvSpPr>
          <p:nvPr/>
        </p:nvSpPr>
        <p:spPr bwMode="auto">
          <a:xfrm flipH="1">
            <a:off x="1219200" y="3352800"/>
            <a:ext cx="3657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57360" name="Line 26"/>
          <p:cNvSpPr>
            <a:spLocks noChangeShapeType="1"/>
          </p:cNvSpPr>
          <p:nvPr/>
        </p:nvSpPr>
        <p:spPr bwMode="auto">
          <a:xfrm>
            <a:off x="12192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61" name="Line 27"/>
          <p:cNvSpPr>
            <a:spLocks noChangeShapeType="1"/>
          </p:cNvSpPr>
          <p:nvPr/>
        </p:nvSpPr>
        <p:spPr bwMode="auto">
          <a:xfrm>
            <a:off x="28956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62" name="Line 28"/>
          <p:cNvSpPr>
            <a:spLocks noChangeShapeType="1"/>
          </p:cNvSpPr>
          <p:nvPr/>
        </p:nvSpPr>
        <p:spPr bwMode="auto">
          <a:xfrm>
            <a:off x="48006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63" name="Line 29"/>
          <p:cNvSpPr>
            <a:spLocks noChangeShapeType="1"/>
          </p:cNvSpPr>
          <p:nvPr/>
        </p:nvSpPr>
        <p:spPr bwMode="auto">
          <a:xfrm>
            <a:off x="67818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64" name="Text Box 30"/>
          <p:cNvSpPr txBox="1">
            <a:spLocks noChangeArrowheads="1"/>
          </p:cNvSpPr>
          <p:nvPr/>
        </p:nvSpPr>
        <p:spPr bwMode="auto">
          <a:xfrm>
            <a:off x="1431925" y="3770313"/>
            <a:ext cx="10310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FF0000"/>
                </a:solidFill>
              </a:rPr>
              <a:t>DERS-1</a:t>
            </a:r>
            <a:endParaRPr lang="tr-TR" dirty="0">
              <a:solidFill>
                <a:srgbClr val="FF0000"/>
              </a:solidFill>
            </a:endParaRPr>
          </a:p>
        </p:txBody>
      </p:sp>
      <p:sp>
        <p:nvSpPr>
          <p:cNvPr id="57365" name="Text Box 31"/>
          <p:cNvSpPr txBox="1">
            <a:spLocks noChangeArrowheads="1"/>
          </p:cNvSpPr>
          <p:nvPr/>
        </p:nvSpPr>
        <p:spPr bwMode="auto">
          <a:xfrm>
            <a:off x="3124200" y="3733800"/>
            <a:ext cx="1022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solidFill>
                  <a:srgbClr val="FF0000"/>
                </a:solidFill>
              </a:rPr>
              <a:t>DERS-2</a:t>
            </a:r>
          </a:p>
        </p:txBody>
      </p:sp>
      <p:sp>
        <p:nvSpPr>
          <p:cNvPr id="57366" name="Text Box 32"/>
          <p:cNvSpPr txBox="1">
            <a:spLocks noChangeArrowheads="1"/>
          </p:cNvSpPr>
          <p:nvPr/>
        </p:nvSpPr>
        <p:spPr bwMode="auto">
          <a:xfrm>
            <a:off x="4953000" y="37338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solidFill>
                  <a:srgbClr val="FF0000"/>
                </a:solidFill>
              </a:rPr>
              <a:t>DERS-3</a:t>
            </a:r>
          </a:p>
        </p:txBody>
      </p:sp>
      <p:sp>
        <p:nvSpPr>
          <p:cNvPr id="57367" name="Text Box 33"/>
          <p:cNvSpPr txBox="1">
            <a:spLocks noChangeArrowheads="1"/>
          </p:cNvSpPr>
          <p:nvPr/>
        </p:nvSpPr>
        <p:spPr bwMode="auto">
          <a:xfrm>
            <a:off x="6934200" y="3733800"/>
            <a:ext cx="1022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solidFill>
                  <a:srgbClr val="FF0000"/>
                </a:solidFill>
              </a:rPr>
              <a:t>DERS-4</a:t>
            </a:r>
          </a:p>
        </p:txBody>
      </p:sp>
      <p:sp>
        <p:nvSpPr>
          <p:cNvPr id="57368" name="Line 34"/>
          <p:cNvSpPr>
            <a:spLocks noChangeShapeType="1"/>
          </p:cNvSpPr>
          <p:nvPr/>
        </p:nvSpPr>
        <p:spPr bwMode="auto">
          <a:xfrm>
            <a:off x="4724400" y="4038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70" name="Text Box 36"/>
          <p:cNvSpPr txBox="1">
            <a:spLocks noChangeArrowheads="1"/>
          </p:cNvSpPr>
          <p:nvPr/>
        </p:nvSpPr>
        <p:spPr bwMode="auto">
          <a:xfrm>
            <a:off x="7236297" y="4876800"/>
            <a:ext cx="134638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dirty="0" smtClean="0"/>
              <a:t>İsimler</a:t>
            </a:r>
          </a:p>
          <a:p>
            <a:pPr algn="ctr" eaLnBrk="1" hangingPunct="1"/>
            <a:r>
              <a:rPr lang="tr-TR" dirty="0" smtClean="0"/>
              <a:t> </a:t>
            </a:r>
            <a:r>
              <a:rPr lang="tr-TR" dirty="0"/>
              <a:t>(</a:t>
            </a:r>
            <a:r>
              <a:rPr lang="tr-TR" dirty="0">
                <a:solidFill>
                  <a:srgbClr val="FF0000"/>
                </a:solidFill>
              </a:rPr>
              <a:t>Alt Dizin)</a:t>
            </a:r>
          </a:p>
        </p:txBody>
      </p:sp>
      <p:sp>
        <p:nvSpPr>
          <p:cNvPr id="57371" name="Line 38"/>
          <p:cNvSpPr>
            <a:spLocks noChangeShapeType="1"/>
          </p:cNvSpPr>
          <p:nvPr/>
        </p:nvSpPr>
        <p:spPr bwMode="auto">
          <a:xfrm>
            <a:off x="2667000" y="4572000"/>
            <a:ext cx="411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57372" name="Line 39"/>
          <p:cNvSpPr>
            <a:spLocks noChangeShapeType="1"/>
          </p:cNvSpPr>
          <p:nvPr/>
        </p:nvSpPr>
        <p:spPr bwMode="auto">
          <a:xfrm>
            <a:off x="2667000" y="4572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73" name="Line 40"/>
          <p:cNvSpPr>
            <a:spLocks noChangeShapeType="1"/>
          </p:cNvSpPr>
          <p:nvPr/>
        </p:nvSpPr>
        <p:spPr bwMode="auto">
          <a:xfrm>
            <a:off x="4724400" y="4572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74" name="Line 41"/>
          <p:cNvSpPr>
            <a:spLocks noChangeShapeType="1"/>
          </p:cNvSpPr>
          <p:nvPr/>
        </p:nvSpPr>
        <p:spPr bwMode="auto">
          <a:xfrm>
            <a:off x="6781800" y="4572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75" name="Text Box 43"/>
          <p:cNvSpPr txBox="1">
            <a:spLocks noChangeArrowheads="1"/>
          </p:cNvSpPr>
          <p:nvPr/>
        </p:nvSpPr>
        <p:spPr bwMode="auto">
          <a:xfrm>
            <a:off x="1081851" y="4953000"/>
            <a:ext cx="13303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dirty="0"/>
              <a:t>Resimler </a:t>
            </a:r>
            <a:endParaRPr lang="tr-TR" dirty="0" smtClean="0"/>
          </a:p>
          <a:p>
            <a:pPr algn="ctr" eaLnBrk="1" hangingPunct="1"/>
            <a:r>
              <a:rPr lang="tr-TR" dirty="0" smtClean="0"/>
              <a:t>(</a:t>
            </a:r>
            <a:r>
              <a:rPr lang="tr-TR" dirty="0">
                <a:solidFill>
                  <a:srgbClr val="FF0000"/>
                </a:solidFill>
              </a:rPr>
              <a:t>Alt Dizin)</a:t>
            </a:r>
          </a:p>
        </p:txBody>
      </p:sp>
      <p:sp>
        <p:nvSpPr>
          <p:cNvPr id="57378" name="Text Box 48"/>
          <p:cNvSpPr txBox="1">
            <a:spLocks noChangeArrowheads="1"/>
          </p:cNvSpPr>
          <p:nvPr/>
        </p:nvSpPr>
        <p:spPr bwMode="auto">
          <a:xfrm>
            <a:off x="4800600" y="4876800"/>
            <a:ext cx="13684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dirty="0" smtClean="0"/>
              <a:t>Notlar</a:t>
            </a:r>
          </a:p>
          <a:p>
            <a:pPr algn="ctr" eaLnBrk="1" hangingPunct="1"/>
            <a:r>
              <a:rPr lang="tr-TR" dirty="0" smtClean="0"/>
              <a:t>(</a:t>
            </a:r>
            <a:r>
              <a:rPr lang="tr-TR" dirty="0">
                <a:solidFill>
                  <a:srgbClr val="FF0000"/>
                </a:solidFill>
              </a:rPr>
              <a:t>Alt Dizin)</a:t>
            </a:r>
          </a:p>
        </p:txBody>
      </p:sp>
      <p:sp>
        <p:nvSpPr>
          <p:cNvPr id="57379" name="Line 49"/>
          <p:cNvSpPr>
            <a:spLocks noChangeShapeType="1"/>
          </p:cNvSpPr>
          <p:nvPr/>
        </p:nvSpPr>
        <p:spPr bwMode="auto">
          <a:xfrm>
            <a:off x="2667000" y="5395913"/>
            <a:ext cx="0" cy="24510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80" name="Line 50"/>
          <p:cNvSpPr>
            <a:spLocks noChangeShapeType="1"/>
          </p:cNvSpPr>
          <p:nvPr/>
        </p:nvSpPr>
        <p:spPr bwMode="auto">
          <a:xfrm>
            <a:off x="914400" y="5632450"/>
            <a:ext cx="411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57382" name="Line 52"/>
          <p:cNvSpPr>
            <a:spLocks noChangeShapeType="1"/>
          </p:cNvSpPr>
          <p:nvPr/>
        </p:nvSpPr>
        <p:spPr bwMode="auto">
          <a:xfrm>
            <a:off x="927100" y="5618956"/>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83" name="Text Box 53"/>
          <p:cNvSpPr txBox="1">
            <a:spLocks noChangeArrowheads="1"/>
          </p:cNvSpPr>
          <p:nvPr/>
        </p:nvSpPr>
        <p:spPr bwMode="auto">
          <a:xfrm>
            <a:off x="1295400" y="6096000"/>
            <a:ext cx="831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solidFill>
                  <a:srgbClr val="FF0000"/>
                </a:solidFill>
              </a:rPr>
              <a:t>Dosya</a:t>
            </a:r>
          </a:p>
        </p:txBody>
      </p:sp>
      <p:sp>
        <p:nvSpPr>
          <p:cNvPr id="57384" name="Line 54"/>
          <p:cNvSpPr>
            <a:spLocks noChangeShapeType="1"/>
          </p:cNvSpPr>
          <p:nvPr/>
        </p:nvSpPr>
        <p:spPr bwMode="auto">
          <a:xfrm>
            <a:off x="5029200" y="5641015"/>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86" name="Text Box 56"/>
          <p:cNvSpPr txBox="1">
            <a:spLocks noChangeArrowheads="1"/>
          </p:cNvSpPr>
          <p:nvPr/>
        </p:nvSpPr>
        <p:spPr bwMode="auto">
          <a:xfrm>
            <a:off x="3962400" y="6096000"/>
            <a:ext cx="831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solidFill>
                  <a:srgbClr val="FF0000"/>
                </a:solidFill>
              </a:rPr>
              <a:t>Dosya</a:t>
            </a:r>
          </a:p>
        </p:txBody>
      </p:sp>
      <p:sp>
        <p:nvSpPr>
          <p:cNvPr id="57387" name="Line 57"/>
          <p:cNvSpPr>
            <a:spLocks noChangeShapeType="1"/>
          </p:cNvSpPr>
          <p:nvPr/>
        </p:nvSpPr>
        <p:spPr bwMode="auto">
          <a:xfrm>
            <a:off x="6794500" y="546735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57389" name="Text Box 59"/>
          <p:cNvSpPr txBox="1">
            <a:spLocks noChangeArrowheads="1"/>
          </p:cNvSpPr>
          <p:nvPr/>
        </p:nvSpPr>
        <p:spPr bwMode="auto">
          <a:xfrm>
            <a:off x="7029450" y="5912643"/>
            <a:ext cx="831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solidFill>
                  <a:srgbClr val="FF0000"/>
                </a:solidFill>
              </a:rPr>
              <a:t>Dosya</a:t>
            </a:r>
          </a:p>
        </p:txBody>
      </p:sp>
      <p:pic>
        <p:nvPicPr>
          <p:cNvPr id="46" name="Resim 45"/>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388161" y="2286001"/>
            <a:ext cx="831912" cy="614030"/>
          </a:xfrm>
          <a:prstGeom prst="roundRect">
            <a:avLst>
              <a:gd name="adj" fmla="val 36525"/>
            </a:avLst>
          </a:prstGeom>
        </p:spPr>
      </p:pic>
      <p:pic>
        <p:nvPicPr>
          <p:cNvPr id="47" name="Resim 46"/>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149974" y="3720545"/>
            <a:ext cx="831912" cy="614030"/>
          </a:xfrm>
          <a:prstGeom prst="roundRect">
            <a:avLst>
              <a:gd name="adj" fmla="val 36525"/>
            </a:avLst>
          </a:prstGeom>
        </p:spPr>
      </p:pic>
      <p:pic>
        <p:nvPicPr>
          <p:cNvPr id="48" name="Resim 47"/>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209988" y="3691270"/>
            <a:ext cx="831912" cy="614030"/>
          </a:xfrm>
          <a:prstGeom prst="roundRect">
            <a:avLst>
              <a:gd name="adj" fmla="val 36525"/>
            </a:avLst>
          </a:prstGeom>
        </p:spPr>
      </p:pic>
      <p:pic>
        <p:nvPicPr>
          <p:cNvPr id="49" name="Resim 48"/>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2403444" y="3733800"/>
            <a:ext cx="831912" cy="614030"/>
          </a:xfrm>
          <a:prstGeom prst="roundRect">
            <a:avLst>
              <a:gd name="adj" fmla="val 36525"/>
            </a:avLst>
          </a:prstGeom>
        </p:spPr>
      </p:pic>
      <p:pic>
        <p:nvPicPr>
          <p:cNvPr id="50" name="Resim 49"/>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42906" y="3733800"/>
            <a:ext cx="831912" cy="614030"/>
          </a:xfrm>
          <a:prstGeom prst="roundRect">
            <a:avLst>
              <a:gd name="adj" fmla="val 36525"/>
            </a:avLst>
          </a:prstGeom>
        </p:spPr>
      </p:pic>
      <p:pic>
        <p:nvPicPr>
          <p:cNvPr id="51" name="Resim 50"/>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518244" y="4936498"/>
            <a:ext cx="831912" cy="614030"/>
          </a:xfrm>
          <a:prstGeom prst="roundRect">
            <a:avLst>
              <a:gd name="adj" fmla="val 36525"/>
            </a:avLst>
          </a:prstGeom>
        </p:spPr>
      </p:pic>
      <p:pic>
        <p:nvPicPr>
          <p:cNvPr id="52" name="Resim 51"/>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061780" y="4928228"/>
            <a:ext cx="831912" cy="614030"/>
          </a:xfrm>
          <a:prstGeom prst="roundRect">
            <a:avLst>
              <a:gd name="adj" fmla="val 36525"/>
            </a:avLst>
          </a:prstGeom>
        </p:spPr>
      </p:pic>
      <p:pic>
        <p:nvPicPr>
          <p:cNvPr id="53" name="Resim 52"/>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2403444" y="4917115"/>
            <a:ext cx="831912" cy="614030"/>
          </a:xfrm>
          <a:prstGeom prst="roundRect">
            <a:avLst>
              <a:gd name="adj" fmla="val 36525"/>
            </a:avLst>
          </a:prstGeom>
        </p:spPr>
      </p:pic>
      <p:pic>
        <p:nvPicPr>
          <p:cNvPr id="2" name="Resim 1"/>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6318673" y="5856914"/>
            <a:ext cx="766417" cy="740438"/>
          </a:xfrm>
          <a:prstGeom prst="roundRect">
            <a:avLst/>
          </a:prstGeom>
        </p:spPr>
      </p:pic>
      <p:pic>
        <p:nvPicPr>
          <p:cNvPr id="3" name="Resim 2"/>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574626" y="5999956"/>
            <a:ext cx="704948" cy="628738"/>
          </a:xfrm>
          <a:prstGeom prst="roundRect">
            <a:avLst/>
          </a:prstGeom>
        </p:spPr>
      </p:pic>
      <p:pic>
        <p:nvPicPr>
          <p:cNvPr id="7170" name="Picture 2"/>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4807261" y="6022015"/>
            <a:ext cx="609600" cy="60007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6174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normAutofit/>
          </a:bodyPr>
          <a:lstStyle/>
          <a:p>
            <a:pPr eaLnBrk="1" hangingPunct="1"/>
            <a:r>
              <a:rPr lang="tr-TR" sz="3600" dirty="0" smtClean="0">
                <a:solidFill>
                  <a:schemeClr val="tx1"/>
                </a:solidFill>
              </a:rPr>
              <a:t>Dosya ve Klasör Sıkıştırma</a:t>
            </a:r>
            <a:endParaRPr lang="fr-CA" sz="3600" dirty="0" smtClean="0">
              <a:solidFill>
                <a:schemeClr val="bg1"/>
              </a:solidFill>
            </a:endParaRPr>
          </a:p>
        </p:txBody>
      </p:sp>
      <p:sp>
        <p:nvSpPr>
          <p:cNvPr id="3" name="Espace réservé du contenu 2"/>
          <p:cNvSpPr>
            <a:spLocks noGrp="1"/>
          </p:cNvSpPr>
          <p:nvPr>
            <p:ph idx="1"/>
          </p:nvPr>
        </p:nvSpPr>
        <p:spPr>
          <a:xfrm>
            <a:off x="457200" y="2046288"/>
            <a:ext cx="8329613" cy="4240212"/>
          </a:xfrm>
        </p:spPr>
        <p:txBody>
          <a:bodyPr rtlCol="0">
            <a:normAutofit/>
          </a:bodyPr>
          <a:lstStyle/>
          <a:p>
            <a:pPr marL="0" indent="0" eaLnBrk="1" fontAlgn="auto" hangingPunct="1">
              <a:spcAft>
                <a:spcPts val="0"/>
              </a:spcAft>
              <a:buNone/>
              <a:defRPr/>
            </a:pPr>
            <a:r>
              <a:rPr lang="tr-TR" sz="2400" dirty="0" smtClean="0">
                <a:solidFill>
                  <a:schemeClr val="tx1">
                    <a:lumMod val="75000"/>
                    <a:lumOff val="25000"/>
                  </a:schemeClr>
                </a:solidFill>
              </a:rPr>
              <a:t>Büyük dosyaları sıkıştırmak ve kolayca taşımak isteyenler için gerekli olan araçlar.</a:t>
            </a:r>
          </a:p>
          <a:p>
            <a:pPr eaLnBrk="1" fontAlgn="auto" hangingPunct="1">
              <a:spcAft>
                <a:spcPts val="0"/>
              </a:spcAft>
              <a:defRPr/>
            </a:pPr>
            <a:r>
              <a:rPr lang="tr-TR" sz="2400" dirty="0" err="1" smtClean="0">
                <a:solidFill>
                  <a:schemeClr val="tx1">
                    <a:lumMod val="75000"/>
                    <a:lumOff val="25000"/>
                  </a:schemeClr>
                </a:solidFill>
              </a:rPr>
              <a:t>Winzip</a:t>
            </a:r>
            <a:r>
              <a:rPr lang="tr-TR" sz="2400" dirty="0" smtClean="0">
                <a:solidFill>
                  <a:schemeClr val="tx1">
                    <a:lumMod val="75000"/>
                    <a:lumOff val="25000"/>
                  </a:schemeClr>
                </a:solidFill>
              </a:rPr>
              <a:t>, </a:t>
            </a:r>
            <a:r>
              <a:rPr lang="tr-TR" sz="2400" dirty="0" err="1" smtClean="0">
                <a:solidFill>
                  <a:schemeClr val="tx1">
                    <a:lumMod val="75000"/>
                    <a:lumOff val="25000"/>
                  </a:schemeClr>
                </a:solidFill>
              </a:rPr>
              <a:t>Winrar</a:t>
            </a:r>
            <a:r>
              <a:rPr lang="tr-TR" sz="2400" dirty="0" smtClean="0">
                <a:solidFill>
                  <a:schemeClr val="tx1">
                    <a:lumMod val="75000"/>
                    <a:lumOff val="25000"/>
                  </a:schemeClr>
                </a:solidFill>
              </a:rPr>
              <a:t> ve 7-</a:t>
            </a:r>
            <a:r>
              <a:rPr lang="tr-TR" sz="2400" dirty="0" err="1" smtClean="0">
                <a:solidFill>
                  <a:schemeClr val="tx1">
                    <a:lumMod val="75000"/>
                    <a:lumOff val="25000"/>
                  </a:schemeClr>
                </a:solidFill>
              </a:rPr>
              <a:t>Zip</a:t>
            </a:r>
            <a:r>
              <a:rPr lang="tr-TR" sz="2400" dirty="0" smtClean="0">
                <a:solidFill>
                  <a:schemeClr val="tx1">
                    <a:lumMod val="75000"/>
                    <a:lumOff val="25000"/>
                  </a:schemeClr>
                </a:solidFill>
              </a:rPr>
              <a:t> en ünlü sıkıştırma programlarıdır.</a:t>
            </a:r>
          </a:p>
          <a:p>
            <a:pPr eaLnBrk="1" fontAlgn="auto" hangingPunct="1">
              <a:spcAft>
                <a:spcPts val="0"/>
              </a:spcAft>
              <a:defRPr/>
            </a:pPr>
            <a:endParaRPr lang="tr-TR" sz="2400" dirty="0" smtClean="0">
              <a:solidFill>
                <a:schemeClr val="tx1">
                  <a:lumMod val="75000"/>
                  <a:lumOff val="25000"/>
                </a:schemeClr>
              </a:solidFill>
            </a:endParaRPr>
          </a:p>
          <a:p>
            <a:pPr eaLnBrk="1" fontAlgn="auto" hangingPunct="1">
              <a:spcAft>
                <a:spcPts val="0"/>
              </a:spcAft>
              <a:defRPr/>
            </a:pPr>
            <a:endParaRPr lang="tr-TR" sz="2400" dirty="0" smtClean="0">
              <a:solidFill>
                <a:schemeClr val="tx1">
                  <a:lumMod val="75000"/>
                  <a:lumOff val="25000"/>
                </a:schemeClr>
              </a:solidFill>
            </a:endParaRPr>
          </a:p>
          <a:p>
            <a:pPr eaLnBrk="1" fontAlgn="auto" hangingPunct="1">
              <a:spcAft>
                <a:spcPts val="0"/>
              </a:spcAft>
              <a:defRPr/>
            </a:pPr>
            <a:endParaRPr lang="tr-TR" sz="2400" dirty="0" smtClean="0">
              <a:solidFill>
                <a:schemeClr val="tx1">
                  <a:lumMod val="75000"/>
                  <a:lumOff val="25000"/>
                </a:schemeClr>
              </a:solidFill>
            </a:endParaRPr>
          </a:p>
          <a:p>
            <a:pPr eaLnBrk="1" fontAlgn="auto" hangingPunct="1">
              <a:spcAft>
                <a:spcPts val="0"/>
              </a:spcAft>
              <a:defRPr/>
            </a:pPr>
            <a:endParaRPr lang="tr-TR" sz="2400" dirty="0" smtClean="0">
              <a:solidFill>
                <a:schemeClr val="tx1">
                  <a:lumMod val="75000"/>
                  <a:lumOff val="25000"/>
                </a:schemeClr>
              </a:solidFill>
            </a:endParaRPr>
          </a:p>
          <a:p>
            <a:pPr eaLnBrk="1" fontAlgn="auto" hangingPunct="1">
              <a:lnSpc>
                <a:spcPts val="1300"/>
              </a:lnSpc>
              <a:spcBef>
                <a:spcPts val="0"/>
              </a:spcBef>
              <a:spcAft>
                <a:spcPts val="0"/>
              </a:spcAft>
              <a:defRPr/>
            </a:pPr>
            <a:endParaRPr lang="tr-TR" sz="2400" dirty="0" smtClean="0">
              <a:solidFill>
                <a:schemeClr val="tx1">
                  <a:lumMod val="75000"/>
                  <a:lumOff val="25000"/>
                </a:schemeClr>
              </a:solidFill>
            </a:endParaRPr>
          </a:p>
          <a:p>
            <a:pPr eaLnBrk="1" fontAlgn="auto" hangingPunct="1">
              <a:spcAft>
                <a:spcPts val="0"/>
              </a:spcAft>
              <a:buFont typeface="Arial" charset="0"/>
              <a:buNone/>
              <a:defRPr/>
            </a:pPr>
            <a:r>
              <a:rPr lang="tr-TR" sz="2400" dirty="0" smtClean="0">
                <a:solidFill>
                  <a:schemeClr val="tx1">
                    <a:lumMod val="75000"/>
                    <a:lumOff val="25000"/>
                  </a:schemeClr>
                </a:solidFill>
              </a:rPr>
              <a:t>	    </a:t>
            </a:r>
            <a:r>
              <a:rPr lang="tr-TR" sz="2400" b="1" dirty="0" err="1" smtClean="0">
                <a:solidFill>
                  <a:schemeClr val="tx1">
                    <a:lumMod val="75000"/>
                    <a:lumOff val="25000"/>
                  </a:schemeClr>
                </a:solidFill>
              </a:rPr>
              <a:t>Winzip</a:t>
            </a:r>
            <a:r>
              <a:rPr lang="tr-TR" sz="2400" b="1" dirty="0" smtClean="0">
                <a:solidFill>
                  <a:schemeClr val="tx1">
                    <a:lumMod val="75000"/>
                    <a:lumOff val="25000"/>
                  </a:schemeClr>
                </a:solidFill>
              </a:rPr>
              <a:t>		</a:t>
            </a:r>
            <a:r>
              <a:rPr lang="tr-TR" sz="2400" b="1" dirty="0" err="1" smtClean="0">
                <a:solidFill>
                  <a:schemeClr val="tx1">
                    <a:lumMod val="75000"/>
                    <a:lumOff val="25000"/>
                  </a:schemeClr>
                </a:solidFill>
              </a:rPr>
              <a:t>Winrar</a:t>
            </a:r>
            <a:r>
              <a:rPr lang="tr-TR" sz="2400" b="1" dirty="0" smtClean="0">
                <a:solidFill>
                  <a:schemeClr val="tx1">
                    <a:lumMod val="75000"/>
                    <a:lumOff val="25000"/>
                  </a:schemeClr>
                </a:solidFill>
              </a:rPr>
              <a:t>			7-</a:t>
            </a:r>
            <a:r>
              <a:rPr lang="tr-TR" sz="2400" b="1" dirty="0" err="1" smtClean="0">
                <a:solidFill>
                  <a:schemeClr val="tx1">
                    <a:lumMod val="75000"/>
                    <a:lumOff val="25000"/>
                  </a:schemeClr>
                </a:solidFill>
              </a:rPr>
              <a:t>Zip</a:t>
            </a:r>
            <a:endParaRPr lang="tr-TR" sz="2400" b="1" dirty="0" smtClean="0">
              <a:solidFill>
                <a:schemeClr val="tx1">
                  <a:lumMod val="75000"/>
                  <a:lumOff val="25000"/>
                </a:schemeClr>
              </a:solidFill>
            </a:endParaRPr>
          </a:p>
          <a:p>
            <a:pPr eaLnBrk="1" fontAlgn="auto" hangingPunct="1">
              <a:spcBef>
                <a:spcPts val="0"/>
              </a:spcBef>
              <a:spcAft>
                <a:spcPts val="0"/>
              </a:spcAft>
              <a:buFont typeface="Arial" pitchFamily="34" charset="0"/>
              <a:buChar char="•"/>
              <a:defRPr/>
            </a:pPr>
            <a:endParaRPr lang="tr-TR" sz="2400" dirty="0" smtClean="0">
              <a:solidFill>
                <a:schemeClr val="tx1">
                  <a:lumMod val="75000"/>
                  <a:lumOff val="25000"/>
                </a:schemeClr>
              </a:solidFill>
            </a:endParaRPr>
          </a:p>
        </p:txBody>
      </p:sp>
      <p:pic>
        <p:nvPicPr>
          <p:cNvPr id="18436" name="Picture 7" descr="C:\Users\MURAT\512px-Winzip-logo.jp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000125" y="3714750"/>
            <a:ext cx="1300163" cy="130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8" descr="C:\Users\MURAT\Desktop\winra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071813" y="3786188"/>
            <a:ext cx="1357312"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9" descr="C:\Users\MURAT\Desktop\7zip.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5143500" y="3643313"/>
            <a:ext cx="2428875" cy="14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9962309"/>
      </p:ext>
    </p:extLst>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Klasör yada dosya sıkıştırmak için;</a:t>
            </a:r>
            <a:br>
              <a:rPr lang="tr-TR" sz="3200" dirty="0"/>
            </a:br>
            <a:endParaRPr lang="tr-TR" sz="3200" dirty="0"/>
          </a:p>
        </p:txBody>
      </p:sp>
      <p:sp>
        <p:nvSpPr>
          <p:cNvPr id="3" name="İçerik Yer Tutucusu 2"/>
          <p:cNvSpPr>
            <a:spLocks noGrp="1"/>
          </p:cNvSpPr>
          <p:nvPr>
            <p:ph idx="1"/>
          </p:nvPr>
        </p:nvSpPr>
        <p:spPr>
          <a:xfrm>
            <a:off x="457200" y="1600200"/>
            <a:ext cx="4546848" cy="4525963"/>
          </a:xfrm>
        </p:spPr>
        <p:txBody>
          <a:bodyPr>
            <a:normAutofit fontScale="92500" lnSpcReduction="20000"/>
          </a:bodyPr>
          <a:lstStyle/>
          <a:p>
            <a:pPr marL="0" indent="0">
              <a:buNone/>
            </a:pPr>
            <a:r>
              <a:rPr lang="tr-TR" dirty="0" smtClean="0"/>
              <a:t> İlgili programlardan birinin (</a:t>
            </a:r>
            <a:r>
              <a:rPr lang="tr-TR" dirty="0" err="1" smtClean="0"/>
              <a:t>Winrar</a:t>
            </a:r>
            <a:r>
              <a:rPr lang="tr-TR" dirty="0" smtClean="0"/>
              <a:t>, </a:t>
            </a:r>
            <a:r>
              <a:rPr lang="tr-TR" dirty="0" err="1" smtClean="0"/>
              <a:t>winzip</a:t>
            </a:r>
            <a:r>
              <a:rPr lang="tr-TR" dirty="0" smtClean="0"/>
              <a:t> vs.) kurulu olması gerekmektedir. Sıkıştırılacak klasör veya dosya üzerinde sağ tuşa basılır ve </a:t>
            </a:r>
            <a:r>
              <a:rPr lang="tr-TR" dirty="0" err="1" smtClean="0"/>
              <a:t>winrar</a:t>
            </a:r>
            <a:r>
              <a:rPr lang="tr-TR" dirty="0" smtClean="0"/>
              <a:t> </a:t>
            </a:r>
            <a:r>
              <a:rPr lang="tr-TR" dirty="0" err="1" smtClean="0"/>
              <a:t>porgramında</a:t>
            </a:r>
            <a:r>
              <a:rPr lang="tr-TR" dirty="0" smtClean="0"/>
              <a:t> ‘Arşive ekle ‘</a:t>
            </a:r>
            <a:r>
              <a:rPr lang="tr-TR" dirty="0" err="1" smtClean="0"/>
              <a:t>dosya_adı</a:t>
            </a:r>
            <a:r>
              <a:rPr lang="tr-TR" dirty="0" smtClean="0"/>
              <a:t>’ komutu verilerek klasör veya dosya bulunduğu yerde sıkıştırılır.</a:t>
            </a:r>
            <a:endParaRPr lang="tr-TR"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5148064" y="1340768"/>
            <a:ext cx="3721100" cy="5118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6459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Windows Gezgini</a:t>
            </a:r>
            <a:endParaRPr lang="tr-TR" dirty="0"/>
          </a:p>
        </p:txBody>
      </p:sp>
      <p:sp>
        <p:nvSpPr>
          <p:cNvPr id="3" name="İçerik Yer Tutucusu 2"/>
          <p:cNvSpPr>
            <a:spLocks noGrp="1"/>
          </p:cNvSpPr>
          <p:nvPr>
            <p:ph sz="half" idx="1"/>
          </p:nvPr>
        </p:nvSpPr>
        <p:spPr>
          <a:xfrm>
            <a:off x="-34776" y="1634071"/>
            <a:ext cx="4038600" cy="4747257"/>
          </a:xfrm>
        </p:spPr>
        <p:txBody>
          <a:bodyPr>
            <a:normAutofit lnSpcReduction="10000"/>
          </a:bodyPr>
          <a:lstStyle/>
          <a:p>
            <a:pPr marL="0" indent="0" algn="r">
              <a:buNone/>
            </a:pPr>
            <a:r>
              <a:rPr lang="tr-TR" b="1" dirty="0"/>
              <a:t>	</a:t>
            </a:r>
            <a:r>
              <a:rPr lang="tr-TR" dirty="0" smtClean="0"/>
              <a:t>Bilgisayarda </a:t>
            </a:r>
            <a:r>
              <a:rPr lang="tr-TR" dirty="0"/>
              <a:t>yüklü depolama birimleri, klasörler içinde gezinti yapılmasını sağlar, </a:t>
            </a:r>
            <a:r>
              <a:rPr lang="tr-TR" dirty="0" smtClean="0"/>
              <a:t>yandaki </a:t>
            </a:r>
            <a:r>
              <a:rPr lang="tr-TR" dirty="0"/>
              <a:t>resimde de görülebileceği gibi sol tarafta menü şeklinde içeriği görüntülenmek istenen disk yada klasör, sağ tarafta ise sol tarafta seçilen öğe içeriği görüntülenir. </a:t>
            </a:r>
          </a:p>
        </p:txBody>
      </p:sp>
      <p:sp>
        <p:nvSpPr>
          <p:cNvPr id="4" name="İçerik Yer Tutucusu 3"/>
          <p:cNvSpPr>
            <a:spLocks noGrp="1"/>
          </p:cNvSpPr>
          <p:nvPr>
            <p:ph sz="half" idx="2"/>
          </p:nvPr>
        </p:nvSpPr>
        <p:spPr/>
        <p:txBody>
          <a:bodyPr>
            <a:normAutofit lnSpcReduction="10000"/>
          </a:bodyPr>
          <a:lstStyle/>
          <a:p>
            <a:endParaRPr lang="tr-T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139952" y="1556793"/>
            <a:ext cx="4752527"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7514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70000" contrast="-70000"/>
            <a:extLst>
              <a:ext uri="{28A0092B-C50C-407E-A947-70E740481C1C}">
                <a14:useLocalDpi xmlns:a14="http://schemas.microsoft.com/office/drawing/2010/main" xmlns=""/>
              </a:ext>
            </a:extLst>
          </a:blip>
          <a:srcRect/>
          <a:stretch>
            <a:fillRect/>
          </a:stretch>
        </p:blipFill>
        <p:spPr bwMode="auto">
          <a:xfrm>
            <a:off x="2195513" y="2133600"/>
            <a:ext cx="4824412" cy="4824413"/>
          </a:xfrm>
          <a:prstGeom prst="rect">
            <a:avLst/>
          </a:prstGeom>
          <a:noFill/>
          <a:ln>
            <a:noFill/>
          </a:ln>
          <a:effectLst>
            <a:outerShdw dist="35921" dir="2700000" algn="ctr" rotWithShape="0">
              <a:schemeClr val="bg2"/>
            </a:outerShdw>
          </a:effectLst>
          <a:extLst/>
        </p:spPr>
      </p:pic>
      <p:sp>
        <p:nvSpPr>
          <p:cNvPr id="51203" name="Başlık 1"/>
          <p:cNvSpPr txBox="1">
            <a:spLocks/>
          </p:cNvSpPr>
          <p:nvPr/>
        </p:nvSpPr>
        <p:spPr bwMode="auto">
          <a:xfrm>
            <a:off x="59404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r"/>
            <a:r>
              <a:rPr lang="tr-TR" sz="1400">
                <a:solidFill>
                  <a:srgbClr val="FFFFFF"/>
                </a:solidFill>
              </a:rPr>
              <a:t>İŞLETİM SİSTEMİNİ KULLANMA</a:t>
            </a:r>
          </a:p>
        </p:txBody>
      </p:sp>
      <p:sp>
        <p:nvSpPr>
          <p:cNvPr id="51204" name="Başlık 1"/>
          <p:cNvSpPr txBox="1">
            <a:spLocks/>
          </p:cNvSpPr>
          <p:nvPr/>
        </p:nvSpPr>
        <p:spPr bwMode="auto">
          <a:xfrm>
            <a:off x="2508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tr-TR" sz="1400">
                <a:solidFill>
                  <a:srgbClr val="FFFFFF"/>
                </a:solidFill>
              </a:rPr>
              <a:t>BİLGİSAYAR KULLANMA</a:t>
            </a:r>
          </a:p>
        </p:txBody>
      </p:sp>
      <p:sp>
        <p:nvSpPr>
          <p:cNvPr id="51207" name="Başlık 2"/>
          <p:cNvSpPr txBox="1">
            <a:spLocks/>
          </p:cNvSpPr>
          <p:nvPr/>
        </p:nvSpPr>
        <p:spPr bwMode="auto">
          <a:xfrm>
            <a:off x="250825" y="88899"/>
            <a:ext cx="7345363"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tr-TR" sz="4400" dirty="0" smtClean="0"/>
              <a:t>PENCERELER</a:t>
            </a:r>
            <a:endParaRPr lang="tr-TR" sz="4400" dirty="0"/>
          </a:p>
        </p:txBody>
      </p:sp>
      <p:pic>
        <p:nvPicPr>
          <p:cNvPr id="5120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653258" y="2564904"/>
            <a:ext cx="4256087" cy="320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144838" y="2946921"/>
            <a:ext cx="4256087" cy="320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095750" y="3305696"/>
            <a:ext cx="4254500" cy="320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Metin kutusu 1"/>
          <p:cNvSpPr txBox="1"/>
          <p:nvPr/>
        </p:nvSpPr>
        <p:spPr>
          <a:xfrm>
            <a:off x="238744" y="1341436"/>
            <a:ext cx="8509719" cy="1015663"/>
          </a:xfrm>
          <a:prstGeom prst="rect">
            <a:avLst/>
          </a:prstGeom>
          <a:noFill/>
        </p:spPr>
        <p:txBody>
          <a:bodyPr wrap="square" rtlCol="0">
            <a:spAutoFit/>
          </a:bodyPr>
          <a:lstStyle/>
          <a:p>
            <a:r>
              <a:rPr lang="tr-TR" sz="2000" dirty="0" smtClean="0"/>
              <a:t>En üstte bulunan pencere etkin olan penceredir. Pencereler arası geçiş yapabilmek için Görev </a:t>
            </a:r>
            <a:r>
              <a:rPr lang="tr-TR" sz="2000" dirty="0" err="1" smtClean="0"/>
              <a:t>çubuğu’ndan</a:t>
            </a:r>
            <a:r>
              <a:rPr lang="tr-TR" sz="2000" dirty="0" smtClean="0"/>
              <a:t> yararlanılır. Bununla beraber Alt + </a:t>
            </a:r>
            <a:r>
              <a:rPr lang="tr-TR" sz="2000" dirty="0" err="1" smtClean="0"/>
              <a:t>Tab</a:t>
            </a:r>
            <a:r>
              <a:rPr lang="tr-TR" sz="2000" dirty="0" smtClean="0"/>
              <a:t> tuş kombinasyonun da kullanılabilir.</a:t>
            </a:r>
            <a:endParaRPr lang="tr-TR" sz="2000" dirty="0"/>
          </a:p>
        </p:txBody>
      </p:sp>
    </p:spTree>
    <p:extLst>
      <p:ext uri="{BB962C8B-B14F-4D97-AF65-F5344CB8AC3E}">
        <p14:creationId xmlns:p14="http://schemas.microsoft.com/office/powerpoint/2010/main" xmlns="" val="126651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İŞLETİM SİSTEMLERİ</a:t>
            </a:r>
            <a:endParaRPr lang="tr-TR" dirty="0"/>
          </a:p>
        </p:txBody>
      </p:sp>
      <p:sp>
        <p:nvSpPr>
          <p:cNvPr id="5" name="Rectangle 3"/>
          <p:cNvSpPr txBox="1">
            <a:spLocks noChangeArrowheads="1"/>
          </p:cNvSpPr>
          <p:nvPr/>
        </p:nvSpPr>
        <p:spPr>
          <a:xfrm>
            <a:off x="323528" y="1556792"/>
            <a:ext cx="4474840" cy="47418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Tahoma" pitchFamily="34" charset="0"/>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Tahoma" pitchFamily="34" charset="0"/>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Tahoma" pitchFamily="34" charset="0"/>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Tahoma" pitchFamily="34" charset="0"/>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err="1" smtClean="0"/>
              <a:t>İşletim</a:t>
            </a:r>
            <a:r>
              <a:rPr lang="en-US" dirty="0" smtClean="0"/>
              <a:t> </a:t>
            </a:r>
            <a:r>
              <a:rPr lang="en-US" dirty="0" err="1" smtClean="0"/>
              <a:t>sistemlerine</a:t>
            </a:r>
            <a:r>
              <a:rPr lang="en-US" dirty="0" smtClean="0"/>
              <a:t> </a:t>
            </a:r>
            <a:r>
              <a:rPr lang="en-US" dirty="0" err="1" smtClean="0"/>
              <a:t>örnekler</a:t>
            </a:r>
            <a:r>
              <a:rPr lang="en-US" dirty="0" smtClean="0"/>
              <a:t>:</a:t>
            </a:r>
          </a:p>
          <a:p>
            <a:pPr lvl="1"/>
            <a:r>
              <a:rPr lang="en-US" dirty="0" smtClean="0"/>
              <a:t>MS-DOS</a:t>
            </a:r>
          </a:p>
          <a:p>
            <a:pPr lvl="1"/>
            <a:r>
              <a:rPr lang="en-US" dirty="0" smtClean="0"/>
              <a:t>Windows 3.x</a:t>
            </a:r>
          </a:p>
          <a:p>
            <a:pPr lvl="1"/>
            <a:r>
              <a:rPr lang="en-US" dirty="0" smtClean="0"/>
              <a:t>Windows 95/98/2000</a:t>
            </a:r>
            <a:r>
              <a:rPr lang="tr-TR" dirty="0" smtClean="0"/>
              <a:t>/XP/ME/</a:t>
            </a:r>
            <a:r>
              <a:rPr lang="tr-TR" dirty="0"/>
              <a:t>V</a:t>
            </a:r>
            <a:r>
              <a:rPr lang="tr-TR" dirty="0" smtClean="0"/>
              <a:t>ista</a:t>
            </a:r>
            <a:endParaRPr lang="en-US" dirty="0" smtClean="0"/>
          </a:p>
          <a:p>
            <a:pPr lvl="1"/>
            <a:r>
              <a:rPr lang="en-US" dirty="0" smtClean="0"/>
              <a:t>Windows NT</a:t>
            </a:r>
            <a:r>
              <a:rPr lang="tr-TR" dirty="0" smtClean="0"/>
              <a:t>, Server 2008</a:t>
            </a:r>
            <a:endParaRPr lang="en-US" dirty="0" smtClean="0"/>
          </a:p>
          <a:p>
            <a:pPr lvl="1"/>
            <a:r>
              <a:rPr lang="en-US" dirty="0" smtClean="0"/>
              <a:t>Unix</a:t>
            </a:r>
          </a:p>
          <a:p>
            <a:pPr lvl="1"/>
            <a:r>
              <a:rPr lang="en-US" dirty="0" smtClean="0"/>
              <a:t>Linux </a:t>
            </a:r>
          </a:p>
        </p:txBody>
      </p:sp>
      <p:sp>
        <p:nvSpPr>
          <p:cNvPr id="6" name="İçerik Yer Tutucusu 3"/>
          <p:cNvSpPr>
            <a:spLocks noGrp="1"/>
          </p:cNvSpPr>
          <p:nvPr>
            <p:ph sz="half" idx="2"/>
          </p:nvPr>
        </p:nvSpPr>
        <p:spPr>
          <a:xfrm>
            <a:off x="4932040" y="1628800"/>
            <a:ext cx="4038600" cy="4525963"/>
          </a:xfrm>
        </p:spPr>
        <p:txBody>
          <a:bodyPr>
            <a:normAutofit/>
          </a:bodyPr>
          <a:lstStyle/>
          <a:p>
            <a:pPr lvl="0"/>
            <a:r>
              <a:rPr lang="tr-TR" dirty="0"/>
              <a:t>Güncel İşletim sistemleri</a:t>
            </a:r>
            <a:endParaRPr lang="tr-TR" sz="4000" dirty="0"/>
          </a:p>
          <a:p>
            <a:pPr lvl="1"/>
            <a:r>
              <a:rPr lang="tr-TR" dirty="0" smtClean="0"/>
              <a:t>Windows 7</a:t>
            </a:r>
          </a:p>
          <a:p>
            <a:pPr lvl="1"/>
            <a:r>
              <a:rPr lang="tr-TR" dirty="0" smtClean="0"/>
              <a:t>Linux </a:t>
            </a:r>
            <a:r>
              <a:rPr lang="tr-TR" dirty="0"/>
              <a:t>(</a:t>
            </a:r>
            <a:r>
              <a:rPr lang="tr-TR" dirty="0" err="1"/>
              <a:t>Pardus</a:t>
            </a:r>
            <a:r>
              <a:rPr lang="tr-TR" dirty="0" smtClean="0"/>
              <a:t>),</a:t>
            </a:r>
          </a:p>
          <a:p>
            <a:pPr lvl="1"/>
            <a:r>
              <a:rPr lang="tr-TR" dirty="0" smtClean="0"/>
              <a:t>Apple </a:t>
            </a:r>
            <a:r>
              <a:rPr lang="tr-TR" dirty="0" err="1" smtClean="0"/>
              <a:t>MacOS</a:t>
            </a:r>
            <a:endParaRPr lang="tr-TR" dirty="0" smtClean="0"/>
          </a:p>
          <a:p>
            <a:r>
              <a:rPr lang="tr-TR" dirty="0" smtClean="0"/>
              <a:t> Mobil işletim istemleri.</a:t>
            </a:r>
          </a:p>
          <a:p>
            <a:pPr lvl="1"/>
            <a:r>
              <a:rPr lang="tr-TR" dirty="0" err="1" smtClean="0"/>
              <a:t>Android</a:t>
            </a:r>
            <a:endParaRPr lang="tr-TR" dirty="0" smtClean="0"/>
          </a:p>
          <a:p>
            <a:pPr lvl="1"/>
            <a:r>
              <a:rPr lang="tr-TR" dirty="0" smtClean="0"/>
              <a:t>Apple IOS</a:t>
            </a:r>
          </a:p>
          <a:p>
            <a:pPr lvl="1"/>
            <a:r>
              <a:rPr lang="tr-TR" dirty="0" smtClean="0"/>
              <a:t>Windows Mobile</a:t>
            </a:r>
            <a:endParaRPr lang="tr-TR" dirty="0"/>
          </a:p>
          <a:p>
            <a:pPr lvl="1"/>
            <a:endParaRPr lang="tr-TR" sz="3600" dirty="0"/>
          </a:p>
          <a:p>
            <a:endParaRPr lang="tr-TR" dirty="0"/>
          </a:p>
        </p:txBody>
      </p:sp>
    </p:spTree>
    <p:extLst>
      <p:ext uri="{BB962C8B-B14F-4D97-AF65-F5344CB8AC3E}">
        <p14:creationId xmlns:p14="http://schemas.microsoft.com/office/powerpoint/2010/main" xmlns="" val="3327995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Başlık 1"/>
          <p:cNvSpPr txBox="1">
            <a:spLocks/>
          </p:cNvSpPr>
          <p:nvPr/>
        </p:nvSpPr>
        <p:spPr bwMode="auto">
          <a:xfrm>
            <a:off x="59404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r"/>
            <a:r>
              <a:rPr lang="tr-TR" sz="1400">
                <a:solidFill>
                  <a:srgbClr val="FFFFFF"/>
                </a:solidFill>
              </a:rPr>
              <a:t>İŞLETİM SİSTEMİNİ KULLANMA</a:t>
            </a:r>
          </a:p>
        </p:txBody>
      </p:sp>
      <p:sp>
        <p:nvSpPr>
          <p:cNvPr id="52228" name="Başlık 1"/>
          <p:cNvSpPr txBox="1">
            <a:spLocks/>
          </p:cNvSpPr>
          <p:nvPr/>
        </p:nvSpPr>
        <p:spPr bwMode="auto">
          <a:xfrm>
            <a:off x="2508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tr-TR" sz="1400">
                <a:solidFill>
                  <a:srgbClr val="FFFFFF"/>
                </a:solidFill>
              </a:rPr>
              <a:t>BİLGİSAYAR KULLANMA</a:t>
            </a:r>
          </a:p>
        </p:txBody>
      </p:sp>
      <p:sp>
        <p:nvSpPr>
          <p:cNvPr id="52229" name="Başlık 2"/>
          <p:cNvSpPr txBox="1">
            <a:spLocks/>
          </p:cNvSpPr>
          <p:nvPr/>
        </p:nvSpPr>
        <p:spPr bwMode="auto">
          <a:xfrm>
            <a:off x="690563" y="404813"/>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endParaRPr lang="tr-TR" sz="4400">
              <a:solidFill>
                <a:srgbClr val="FFFFFF"/>
              </a:solidFill>
            </a:endParaRPr>
          </a:p>
        </p:txBody>
      </p:sp>
      <p:sp>
        <p:nvSpPr>
          <p:cNvPr id="52230" name="Başlık 2"/>
          <p:cNvSpPr txBox="1">
            <a:spLocks/>
          </p:cNvSpPr>
          <p:nvPr/>
        </p:nvSpPr>
        <p:spPr bwMode="auto">
          <a:xfrm>
            <a:off x="794668" y="0"/>
            <a:ext cx="7345363"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tr-TR" sz="4400" dirty="0" smtClean="0"/>
              <a:t>PENCERELER</a:t>
            </a:r>
            <a:endParaRPr lang="tr-TR" sz="4400" dirty="0"/>
          </a:p>
        </p:txBody>
      </p:sp>
      <p:sp>
        <p:nvSpPr>
          <p:cNvPr id="3" name="İçerik Yer Tutucusu 2"/>
          <p:cNvSpPr>
            <a:spLocks noGrp="1"/>
          </p:cNvSpPr>
          <p:nvPr>
            <p:ph idx="1"/>
          </p:nvPr>
        </p:nvSpPr>
        <p:spPr>
          <a:xfrm>
            <a:off x="395536" y="2420888"/>
            <a:ext cx="8353177" cy="3456037"/>
          </a:xfrm>
          <a:ln>
            <a:noFill/>
          </a:ln>
        </p:spPr>
        <p:style>
          <a:lnRef idx="2">
            <a:schemeClr val="dk1"/>
          </a:lnRef>
          <a:fillRef idx="1">
            <a:schemeClr val="lt1"/>
          </a:fillRef>
          <a:effectRef idx="0">
            <a:schemeClr val="dk1"/>
          </a:effectRef>
          <a:fontRef idx="minor">
            <a:schemeClr val="dk1"/>
          </a:fontRef>
        </p:style>
        <p:txBody>
          <a:bodyPr rtlCol="0">
            <a:normAutofit/>
          </a:bodyPr>
          <a:lstStyle/>
          <a:p>
            <a:pPr marL="0" indent="0" fontAlgn="auto">
              <a:spcAft>
                <a:spcPts val="0"/>
              </a:spcAft>
              <a:buNone/>
              <a:defRPr/>
            </a:pPr>
            <a:r>
              <a:rPr lang="tr-TR" sz="2000" dirty="0" smtClean="0"/>
              <a:t>Pencerelerin en üstünde başlık çubuğu yer alır. Başlık çubuğunun en sağında 3 tane buton bulunur.</a:t>
            </a:r>
          </a:p>
          <a:p>
            <a:pPr marL="274320" indent="-274320" fontAlgn="auto">
              <a:spcAft>
                <a:spcPts val="0"/>
              </a:spcAft>
              <a:defRPr/>
            </a:pPr>
            <a:r>
              <a:rPr lang="tr-TR" sz="2000" dirty="0" smtClean="0">
                <a:solidFill>
                  <a:srgbClr val="C00000"/>
                </a:solidFill>
              </a:rPr>
              <a:t>          SİMGE DURUMUNA: </a:t>
            </a:r>
            <a:r>
              <a:rPr lang="tr-TR" sz="2000" dirty="0"/>
              <a:t>P</a:t>
            </a:r>
            <a:r>
              <a:rPr lang="tr-TR" sz="2000" dirty="0" smtClean="0"/>
              <a:t>encereyi kapatmadan görev çubuğuna küçültmek için kullanılır.</a:t>
            </a:r>
          </a:p>
          <a:p>
            <a:pPr marL="274320" indent="-274320" fontAlgn="auto">
              <a:spcAft>
                <a:spcPts val="0"/>
              </a:spcAft>
              <a:defRPr/>
            </a:pPr>
            <a:r>
              <a:rPr lang="tr-TR" sz="2000" dirty="0">
                <a:solidFill>
                  <a:srgbClr val="C00000"/>
                </a:solidFill>
              </a:rPr>
              <a:t> </a:t>
            </a:r>
            <a:r>
              <a:rPr lang="tr-TR" sz="2000" dirty="0" smtClean="0">
                <a:solidFill>
                  <a:srgbClr val="C00000"/>
                </a:solidFill>
              </a:rPr>
              <a:t>         EKRANI KAPLA: </a:t>
            </a:r>
            <a:r>
              <a:rPr lang="tr-TR" sz="2000" dirty="0" smtClean="0"/>
              <a:t>Pencereyi tüm ekranı kaplayacak şekilde genişletir.</a:t>
            </a:r>
          </a:p>
          <a:p>
            <a:pPr marL="274320" indent="-274320" fontAlgn="auto">
              <a:spcAft>
                <a:spcPts val="0"/>
              </a:spcAft>
              <a:defRPr/>
            </a:pPr>
            <a:r>
              <a:rPr lang="tr-TR" sz="2000" dirty="0" smtClean="0">
                <a:solidFill>
                  <a:srgbClr val="C00000"/>
                </a:solidFill>
              </a:rPr>
              <a:t>          AŞAĞI GERİ GETİR: </a:t>
            </a:r>
            <a:r>
              <a:rPr lang="tr-TR" sz="2000" dirty="0"/>
              <a:t>Boyutlandırılmış pencereyi </a:t>
            </a:r>
            <a:r>
              <a:rPr lang="tr-TR" sz="2000" dirty="0" smtClean="0"/>
              <a:t>eski boyutuna çevirir.</a:t>
            </a:r>
            <a:endParaRPr lang="tr-TR" sz="2000" dirty="0"/>
          </a:p>
          <a:p>
            <a:pPr marL="274320" indent="-274320" fontAlgn="auto">
              <a:spcAft>
                <a:spcPts val="0"/>
              </a:spcAft>
              <a:defRPr/>
            </a:pPr>
            <a:r>
              <a:rPr lang="tr-TR" sz="2000" dirty="0" smtClean="0">
                <a:solidFill>
                  <a:srgbClr val="C00000"/>
                </a:solidFill>
              </a:rPr>
              <a:t>            KAPAT: </a:t>
            </a:r>
            <a:r>
              <a:rPr lang="tr-TR" sz="2000" dirty="0" smtClean="0"/>
              <a:t>Pencereyi kapatmak için kullanılır.</a:t>
            </a:r>
            <a:endParaRPr lang="tr-TR" sz="2000" dirty="0"/>
          </a:p>
        </p:txBody>
      </p:sp>
      <p:pic>
        <p:nvPicPr>
          <p:cNvPr id="52232"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83654" y="1429543"/>
            <a:ext cx="8353425" cy="704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3" name="Picture 3"/>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895349" y="3140967"/>
            <a:ext cx="455613"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4" name="Picture 4"/>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838992" y="3789040"/>
            <a:ext cx="482600"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5" name="Picture 5"/>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902492" y="4466438"/>
            <a:ext cx="41910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6" name="Picture 6"/>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805778" y="5213349"/>
            <a:ext cx="706437"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5" name="Dirsek Bağlayıcısı 24"/>
          <p:cNvCxnSpPr/>
          <p:nvPr/>
        </p:nvCxnSpPr>
        <p:spPr>
          <a:xfrm flipH="1">
            <a:off x="3998292" y="1756357"/>
            <a:ext cx="4541143" cy="1143372"/>
          </a:xfrm>
          <a:prstGeom prst="bentConnector3">
            <a:avLst>
              <a:gd name="adj1" fmla="val -3636"/>
            </a:avLst>
          </a:prstGeom>
          <a:ln>
            <a:headEnd type="arrow"/>
            <a:tailEnd type="arrow"/>
          </a:ln>
          <a:effectLst>
            <a:glow rad="63500">
              <a:schemeClr val="accent2">
                <a:satMod val="175000"/>
                <a:alpha val="40000"/>
              </a:scheme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1086140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Başlık 1"/>
          <p:cNvSpPr txBox="1">
            <a:spLocks/>
          </p:cNvSpPr>
          <p:nvPr/>
        </p:nvSpPr>
        <p:spPr bwMode="auto">
          <a:xfrm>
            <a:off x="59404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r"/>
            <a:r>
              <a:rPr lang="tr-TR" sz="1400">
                <a:solidFill>
                  <a:srgbClr val="FFFFFF"/>
                </a:solidFill>
              </a:rPr>
              <a:t>İŞLETİM SİSTEMİNİ KULLANMA</a:t>
            </a:r>
          </a:p>
        </p:txBody>
      </p:sp>
      <p:sp>
        <p:nvSpPr>
          <p:cNvPr id="53253" name="Başlık 1"/>
          <p:cNvSpPr txBox="1">
            <a:spLocks/>
          </p:cNvSpPr>
          <p:nvPr/>
        </p:nvSpPr>
        <p:spPr bwMode="auto">
          <a:xfrm>
            <a:off x="2508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tr-TR" sz="1400">
                <a:solidFill>
                  <a:srgbClr val="FFFFFF"/>
                </a:solidFill>
              </a:rPr>
              <a:t>BİLGİSAYAR KULLANMA</a:t>
            </a:r>
          </a:p>
        </p:txBody>
      </p:sp>
      <p:sp>
        <p:nvSpPr>
          <p:cNvPr id="53254" name="Başlık 2"/>
          <p:cNvSpPr txBox="1">
            <a:spLocks/>
          </p:cNvSpPr>
          <p:nvPr/>
        </p:nvSpPr>
        <p:spPr bwMode="auto">
          <a:xfrm>
            <a:off x="690563" y="404813"/>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endParaRPr lang="tr-TR" sz="4400">
              <a:solidFill>
                <a:srgbClr val="FFFFFF"/>
              </a:solidFill>
            </a:endParaRPr>
          </a:p>
        </p:txBody>
      </p:sp>
      <p:sp>
        <p:nvSpPr>
          <p:cNvPr id="53255" name="Başlık 2"/>
          <p:cNvSpPr txBox="1">
            <a:spLocks/>
          </p:cNvSpPr>
          <p:nvPr/>
        </p:nvSpPr>
        <p:spPr bwMode="auto">
          <a:xfrm>
            <a:off x="250825" y="188640"/>
            <a:ext cx="7345363"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tr-TR" sz="4000" dirty="0"/>
              <a:t>PENCEREYİ BOYUTLANDIRMA</a:t>
            </a:r>
          </a:p>
        </p:txBody>
      </p:sp>
      <p:sp>
        <p:nvSpPr>
          <p:cNvPr id="3" name="İçerik Yer Tutucusu 2"/>
          <p:cNvSpPr>
            <a:spLocks noGrp="1"/>
          </p:cNvSpPr>
          <p:nvPr>
            <p:ph idx="1"/>
          </p:nvPr>
        </p:nvSpPr>
        <p:spPr>
          <a:xfrm>
            <a:off x="250825" y="1772816"/>
            <a:ext cx="3025031" cy="4176464"/>
          </a:xfrm>
        </p:spPr>
        <p:txBody>
          <a:bodyPr rtlCol="0">
            <a:normAutofit/>
          </a:bodyPr>
          <a:lstStyle/>
          <a:p>
            <a:pPr marL="0" indent="0" fontAlgn="auto">
              <a:spcAft>
                <a:spcPts val="0"/>
              </a:spcAft>
              <a:buNone/>
              <a:defRPr/>
            </a:pPr>
            <a:r>
              <a:rPr lang="tr-TR" sz="2000" dirty="0" smtClean="0"/>
              <a:t>Pencereleri boyutlandırmak için;</a:t>
            </a:r>
          </a:p>
          <a:p>
            <a:pPr marL="0" indent="0" fontAlgn="auto">
              <a:spcAft>
                <a:spcPts val="0"/>
              </a:spcAft>
              <a:buFont typeface="Symbol" pitchFamily="18" charset="2"/>
              <a:buNone/>
              <a:defRPr/>
            </a:pPr>
            <a:r>
              <a:rPr lang="tr-TR" sz="2000" dirty="0" smtClean="0"/>
              <a:t>     Pencerenin köşelerine fare ile yaklaşıldığında OK (Fare İşaretçisi), boyutlandırma simgesine dönüşür. Dönüştüğü anda fare ile tıklayıp, fareyi bırakmadan sürükleyerek boyutlandırma yapılır.</a:t>
            </a:r>
            <a:endParaRPr lang="tr-TR" sz="2000" dirty="0"/>
          </a:p>
        </p:txBody>
      </p:sp>
      <p:pic>
        <p:nvPicPr>
          <p:cNvPr id="9219" name="Picture 3"/>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3563888" y="1556792"/>
            <a:ext cx="5040560" cy="4396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Düz Ok Bağlayıcısı 3"/>
          <p:cNvCxnSpPr/>
          <p:nvPr/>
        </p:nvCxnSpPr>
        <p:spPr>
          <a:xfrm>
            <a:off x="8345375" y="5677055"/>
            <a:ext cx="430212" cy="36004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452856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74638"/>
            <a:ext cx="7272808" cy="1143000"/>
          </a:xfrm>
        </p:spPr>
        <p:txBody>
          <a:bodyPr>
            <a:normAutofit/>
          </a:bodyPr>
          <a:lstStyle/>
          <a:p>
            <a:r>
              <a:rPr lang="tr-TR" dirty="0" smtClean="0"/>
              <a:t>Pencere görünümünü </a:t>
            </a:r>
            <a:endParaRPr lang="tr-TR" dirty="0"/>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251520" y="1700808"/>
            <a:ext cx="8665220"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Köşeleri Yuvarlanmış Dikdörtgen Belirtme Çizgisi 3"/>
          <p:cNvSpPr/>
          <p:nvPr/>
        </p:nvSpPr>
        <p:spPr>
          <a:xfrm>
            <a:off x="467544" y="1412776"/>
            <a:ext cx="3816424" cy="1728192"/>
          </a:xfrm>
          <a:prstGeom prst="wedgeRoundRectCallout">
            <a:avLst>
              <a:gd name="adj1" fmla="val 119597"/>
              <a:gd name="adj2" fmla="val 404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Bu simgeye tıklayarak PENCERE içindeki nesnelerin görünümlerini değiştirebilirsiniz. Yada simgenin yanındaki </a:t>
            </a:r>
            <a:r>
              <a:rPr lang="tr-TR" dirty="0" err="1" smtClean="0"/>
              <a:t>ok’a</a:t>
            </a:r>
            <a:r>
              <a:rPr lang="tr-TR" dirty="0" smtClean="0"/>
              <a:t> basarak açılan menüden istenilen görünüm seçilebilir.</a:t>
            </a:r>
            <a:endParaRPr lang="tr-TR" dirty="0"/>
          </a:p>
        </p:txBody>
      </p:sp>
    </p:spTree>
    <p:extLst>
      <p:ext uri="{BB962C8B-B14F-4D97-AF65-F5344CB8AC3E}">
        <p14:creationId xmlns:p14="http://schemas.microsoft.com/office/powerpoint/2010/main" xmlns="" val="2589584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Pencere görünümünü </a:t>
            </a:r>
          </a:p>
        </p:txBody>
      </p:sp>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827584" y="1340768"/>
            <a:ext cx="7658100" cy="539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Köşeleri Yuvarlanmış Dikdörtgen Belirtme Çizgisi 3"/>
          <p:cNvSpPr/>
          <p:nvPr/>
        </p:nvSpPr>
        <p:spPr>
          <a:xfrm>
            <a:off x="2483768" y="3717032"/>
            <a:ext cx="2808312" cy="2088232"/>
          </a:xfrm>
          <a:prstGeom prst="wedgeRoundRectCallout">
            <a:avLst>
              <a:gd name="adj1" fmla="val 137447"/>
              <a:gd name="adj2" fmla="val -121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Simgesine tıklayarak pencerenin </a:t>
            </a:r>
            <a:r>
              <a:rPr lang="tr-TR" dirty="0" err="1" smtClean="0"/>
              <a:t>önizleme</a:t>
            </a:r>
            <a:r>
              <a:rPr lang="tr-TR" dirty="0" smtClean="0"/>
              <a:t> bölmesini göster/gizle yapabilirsiniz. Bunu yapmakla sol taraftaki dosyayı açmadan içeriğini görebilirsiniz.</a:t>
            </a:r>
            <a:endParaRPr lang="tr-TR" dirty="0"/>
          </a:p>
        </p:txBody>
      </p:sp>
    </p:spTree>
    <p:extLst>
      <p:ext uri="{BB962C8B-B14F-4D97-AF65-F5344CB8AC3E}">
        <p14:creationId xmlns:p14="http://schemas.microsoft.com/office/powerpoint/2010/main" xmlns="" val="2213931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70000" contrast="-70000"/>
            <a:extLst>
              <a:ext uri="{28A0092B-C50C-407E-A947-70E740481C1C}">
                <a14:useLocalDpi xmlns:a14="http://schemas.microsoft.com/office/drawing/2010/main" xmlns=""/>
              </a:ext>
            </a:extLst>
          </a:blip>
          <a:srcRect/>
          <a:stretch>
            <a:fillRect/>
          </a:stretch>
        </p:blipFill>
        <p:spPr bwMode="auto">
          <a:xfrm>
            <a:off x="2195513" y="2133600"/>
            <a:ext cx="4824412" cy="4824413"/>
          </a:xfrm>
          <a:prstGeom prst="rect">
            <a:avLst/>
          </a:prstGeom>
          <a:noFill/>
          <a:ln>
            <a:noFill/>
          </a:ln>
          <a:effectLst>
            <a:outerShdw dist="35921" dir="2700000" algn="ctr" rotWithShape="0">
              <a:schemeClr val="bg2"/>
            </a:outerShdw>
          </a:effectLst>
          <a:extLst/>
        </p:spPr>
      </p:pic>
      <p:sp>
        <p:nvSpPr>
          <p:cNvPr id="59396" name="Başlık 1"/>
          <p:cNvSpPr txBox="1">
            <a:spLocks/>
          </p:cNvSpPr>
          <p:nvPr/>
        </p:nvSpPr>
        <p:spPr bwMode="auto">
          <a:xfrm>
            <a:off x="2508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tr-TR" sz="1400">
                <a:solidFill>
                  <a:srgbClr val="FFFFFF"/>
                </a:solidFill>
              </a:rPr>
              <a:t>BİLGİSAYAR KULLANMA</a:t>
            </a:r>
          </a:p>
        </p:txBody>
      </p:sp>
      <p:sp>
        <p:nvSpPr>
          <p:cNvPr id="11" name="Başlık 2"/>
          <p:cNvSpPr txBox="1">
            <a:spLocks/>
          </p:cNvSpPr>
          <p:nvPr/>
        </p:nvSpPr>
        <p:spPr>
          <a:xfrm>
            <a:off x="-324544" y="178388"/>
            <a:ext cx="8229600" cy="1252537"/>
          </a:xfrm>
          <a:prstGeom prst="rect">
            <a:avLst/>
          </a:prstGeom>
        </p:spPr>
        <p:txBody>
          <a:bodyPr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tr-TR" sz="3600" b="1" dirty="0" smtClean="0">
                <a:solidFill>
                  <a:schemeClr val="tx1"/>
                </a:solidFill>
              </a:rPr>
              <a:t>WINDOWS 7’DE MASAÜSTÜ TEMA</a:t>
            </a:r>
            <a:endParaRPr lang="tr-TR" sz="3600" b="1" dirty="0">
              <a:solidFill>
                <a:schemeClr val="tx1"/>
              </a:solidFill>
            </a:endParaRPr>
          </a:p>
        </p:txBody>
      </p:sp>
      <p:sp>
        <p:nvSpPr>
          <p:cNvPr id="59399" name="İçerik Yer Tutucusu 9"/>
          <p:cNvSpPr>
            <a:spLocks noGrp="1"/>
          </p:cNvSpPr>
          <p:nvPr>
            <p:ph idx="1"/>
          </p:nvPr>
        </p:nvSpPr>
        <p:spPr>
          <a:xfrm>
            <a:off x="395535" y="1988840"/>
            <a:ext cx="5184527" cy="3888431"/>
          </a:xfrm>
        </p:spPr>
        <p:txBody>
          <a:bodyPr>
            <a:normAutofit/>
          </a:bodyPr>
          <a:lstStyle/>
          <a:p>
            <a:pPr marL="0" indent="0">
              <a:buNone/>
            </a:pPr>
            <a:r>
              <a:rPr lang="tr-TR" dirty="0" smtClean="0"/>
              <a:t>Bunun için masaüstünde boş bir alanda (bir simge üzerinde değilken) fare sağ tıklanır ve açılan menüden KİŞİSELLEŞTİR seçilir.</a:t>
            </a:r>
          </a:p>
          <a:p>
            <a:endParaRPr lang="tr-TR"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652120" y="1877219"/>
            <a:ext cx="3065760" cy="406862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xmlns="" val="1749267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a:ext>
            </a:extLst>
          </a:blip>
          <a:stretch>
            <a:fillRect/>
          </a:stretch>
        </p:blipFill>
        <p:spPr>
          <a:xfrm>
            <a:off x="539552" y="2545192"/>
            <a:ext cx="7920880" cy="4023469"/>
          </a:xfrm>
        </p:spPr>
      </p:pic>
      <p:sp>
        <p:nvSpPr>
          <p:cNvPr id="5" name="Başlık 2"/>
          <p:cNvSpPr txBox="1">
            <a:spLocks/>
          </p:cNvSpPr>
          <p:nvPr/>
        </p:nvSpPr>
        <p:spPr>
          <a:xfrm>
            <a:off x="-324544" y="178388"/>
            <a:ext cx="8229600" cy="1252537"/>
          </a:xfrm>
          <a:prstGeom prst="rect">
            <a:avLst/>
          </a:prstGeom>
        </p:spPr>
        <p:txBody>
          <a:bodyPr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tr-TR" sz="3600" b="1" dirty="0" smtClean="0">
                <a:solidFill>
                  <a:schemeClr val="tx1"/>
                </a:solidFill>
              </a:rPr>
              <a:t>WINDOWS 7’DE MASAÜSTÜ TEMA</a:t>
            </a:r>
            <a:endParaRPr lang="tr-TR" sz="3600" b="1" dirty="0">
              <a:solidFill>
                <a:schemeClr val="tx1"/>
              </a:solidFill>
            </a:endParaRPr>
          </a:p>
        </p:txBody>
      </p:sp>
      <p:sp>
        <p:nvSpPr>
          <p:cNvPr id="6" name="Metin kutusu 5"/>
          <p:cNvSpPr txBox="1"/>
          <p:nvPr/>
        </p:nvSpPr>
        <p:spPr>
          <a:xfrm>
            <a:off x="251520" y="1425617"/>
            <a:ext cx="8784976" cy="1200329"/>
          </a:xfrm>
          <a:prstGeom prst="rect">
            <a:avLst/>
          </a:prstGeom>
          <a:noFill/>
        </p:spPr>
        <p:txBody>
          <a:bodyPr wrap="square" rtlCol="0">
            <a:spAutoFit/>
          </a:bodyPr>
          <a:lstStyle/>
          <a:p>
            <a:r>
              <a:rPr lang="tr-TR" sz="2400" dirty="0" smtClean="0"/>
              <a:t>Açılan kişiselleştirme penceresinde masaüstü ile ilgili tüm ayarlarınızı (masaüstü simgelerini değiştirme, fare işaretçilerini değiştirme, vb.) yapabilirsiniz. </a:t>
            </a:r>
            <a:endParaRPr lang="tr-TR" sz="2400" dirty="0"/>
          </a:p>
        </p:txBody>
      </p:sp>
    </p:spTree>
    <p:extLst>
      <p:ext uri="{BB962C8B-B14F-4D97-AF65-F5344CB8AC3E}">
        <p14:creationId xmlns:p14="http://schemas.microsoft.com/office/powerpoint/2010/main" xmlns="" val="3031444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5993" y="188640"/>
            <a:ext cx="7024319" cy="1143000"/>
          </a:xfrm>
        </p:spPr>
        <p:txBody>
          <a:bodyPr>
            <a:normAutofit/>
          </a:bodyPr>
          <a:lstStyle/>
          <a:p>
            <a:pPr lvl="0"/>
            <a:r>
              <a:rPr lang="tr-TR" b="1" dirty="0"/>
              <a:t>Denetim </a:t>
            </a:r>
            <a:r>
              <a:rPr lang="tr-TR" b="1" dirty="0" smtClean="0"/>
              <a:t>Masası</a:t>
            </a:r>
            <a:endParaRPr lang="tr-T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251520" y="1988840"/>
            <a:ext cx="8640959" cy="4568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Espace réservé du contenu 2"/>
          <p:cNvSpPr>
            <a:spLocks noGrp="1"/>
          </p:cNvSpPr>
          <p:nvPr>
            <p:ph idx="1"/>
          </p:nvPr>
        </p:nvSpPr>
        <p:spPr>
          <a:xfrm>
            <a:off x="197951" y="1484784"/>
            <a:ext cx="8892480" cy="504056"/>
          </a:xfrm>
        </p:spPr>
        <p:txBody>
          <a:bodyPr rtlCol="0">
            <a:normAutofit/>
          </a:bodyPr>
          <a:lstStyle/>
          <a:p>
            <a:pPr marL="0" indent="0" eaLnBrk="1" fontAlgn="auto" hangingPunct="1">
              <a:spcAft>
                <a:spcPts val="0"/>
              </a:spcAft>
              <a:buNone/>
              <a:defRPr/>
            </a:pPr>
            <a:r>
              <a:rPr lang="tr-TR" sz="2400" dirty="0" smtClean="0">
                <a:solidFill>
                  <a:schemeClr val="tx1">
                    <a:lumMod val="75000"/>
                    <a:lumOff val="25000"/>
                  </a:schemeClr>
                </a:solidFill>
              </a:rPr>
              <a:t>Bilgisayarın donanım ve yazılım ile ilgili ayarların yapıldığı alan.</a:t>
            </a:r>
          </a:p>
          <a:p>
            <a:pPr eaLnBrk="1" fontAlgn="auto" hangingPunct="1">
              <a:spcAft>
                <a:spcPts val="0"/>
              </a:spcAft>
              <a:buFont typeface="Arial" pitchFamily="34" charset="0"/>
              <a:buChar char="•"/>
              <a:defRPr/>
            </a:pPr>
            <a:endParaRPr lang="tr-TR" sz="2400" dirty="0" smtClean="0">
              <a:solidFill>
                <a:schemeClr val="tx1">
                  <a:lumMod val="75000"/>
                  <a:lumOff val="25000"/>
                </a:schemeClr>
              </a:solidFill>
            </a:endParaRPr>
          </a:p>
        </p:txBody>
      </p:sp>
    </p:spTree>
    <p:extLst>
      <p:ext uri="{BB962C8B-B14F-4D97-AF65-F5344CB8AC3E}">
        <p14:creationId xmlns:p14="http://schemas.microsoft.com/office/powerpoint/2010/main" xmlns="" val="156666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normAutofit/>
          </a:bodyPr>
          <a:lstStyle/>
          <a:p>
            <a:r>
              <a:rPr lang="tr-TR" b="1" dirty="0" smtClean="0"/>
              <a:t>Denetim Masası</a:t>
            </a:r>
            <a:endParaRPr lang="fr-CA" dirty="0" smtClean="0">
              <a:solidFill>
                <a:schemeClr val="bg1"/>
              </a:solidFill>
            </a:endParaRPr>
          </a:p>
        </p:txBody>
      </p:sp>
      <p:pic>
        <p:nvPicPr>
          <p:cNvPr id="16388" name="Picture 3" descr="C:\Users\MURAT\Desktop\denetimmasasi.jp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323528" y="1484784"/>
            <a:ext cx="8496944" cy="511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0751376"/>
      </p:ext>
    </p:extLst>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7067128" cy="994122"/>
          </a:xfrm>
        </p:spPr>
        <p:txBody>
          <a:bodyPr>
            <a:noAutofit/>
          </a:bodyPr>
          <a:lstStyle/>
          <a:p>
            <a:r>
              <a:rPr lang="tr-TR" sz="2800" b="1" dirty="0">
                <a:solidFill>
                  <a:schemeClr val="tx1">
                    <a:lumMod val="75000"/>
                    <a:lumOff val="25000"/>
                  </a:schemeClr>
                </a:solidFill>
              </a:rPr>
              <a:t>Programlar ve </a:t>
            </a:r>
            <a:r>
              <a:rPr lang="tr-TR" sz="2800" b="1" dirty="0" smtClean="0">
                <a:solidFill>
                  <a:schemeClr val="tx1">
                    <a:lumMod val="75000"/>
                    <a:lumOff val="25000"/>
                  </a:schemeClr>
                </a:solidFill>
              </a:rPr>
              <a:t>Özellikler</a:t>
            </a:r>
            <a:br>
              <a:rPr lang="tr-TR" sz="2800" b="1" dirty="0" smtClean="0">
                <a:solidFill>
                  <a:schemeClr val="tx1">
                    <a:lumMod val="75000"/>
                    <a:lumOff val="25000"/>
                  </a:schemeClr>
                </a:solidFill>
              </a:rPr>
            </a:br>
            <a:r>
              <a:rPr lang="tr-TR" sz="2800" b="1" dirty="0" smtClean="0">
                <a:solidFill>
                  <a:schemeClr val="tx1">
                    <a:lumMod val="75000"/>
                    <a:lumOff val="25000"/>
                  </a:schemeClr>
                </a:solidFill>
              </a:rPr>
              <a:t>(Program </a:t>
            </a:r>
            <a:r>
              <a:rPr lang="tr-TR" sz="2800" b="1" dirty="0">
                <a:solidFill>
                  <a:schemeClr val="tx1">
                    <a:lumMod val="75000"/>
                    <a:lumOff val="25000"/>
                  </a:schemeClr>
                </a:solidFill>
              </a:rPr>
              <a:t>Ekle/Kaldır)</a:t>
            </a:r>
            <a:br>
              <a:rPr lang="tr-TR" sz="2800" b="1" dirty="0">
                <a:solidFill>
                  <a:schemeClr val="tx1">
                    <a:lumMod val="75000"/>
                    <a:lumOff val="25000"/>
                  </a:schemeClr>
                </a:solidFill>
              </a:rPr>
            </a:br>
            <a:endParaRPr lang="tr-TR" sz="2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251520" y="1484784"/>
            <a:ext cx="864096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Yukarı Ok 3"/>
          <p:cNvSpPr/>
          <p:nvPr/>
        </p:nvSpPr>
        <p:spPr>
          <a:xfrm rot="10800000">
            <a:off x="5996945" y="4149080"/>
            <a:ext cx="720080" cy="936104"/>
          </a:xfrm>
          <a:prstGeom prst="up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379764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467544" y="404664"/>
            <a:ext cx="7067128" cy="994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E0858"/>
                </a:solidFill>
                <a:latin typeface="Arial" pitchFamily="34" charset="0"/>
                <a:ea typeface="+mj-ea"/>
                <a:cs typeface="Arial" pitchFamily="34" charset="0"/>
              </a:defRPr>
            </a:lvl1pPr>
          </a:lstStyle>
          <a:p>
            <a:r>
              <a:rPr lang="tr-TR" sz="2800" b="1" smtClean="0">
                <a:solidFill>
                  <a:schemeClr val="tx1">
                    <a:lumMod val="75000"/>
                    <a:lumOff val="25000"/>
                  </a:schemeClr>
                </a:solidFill>
              </a:rPr>
              <a:t>Programlar ve Özellikler</a:t>
            </a:r>
            <a:br>
              <a:rPr lang="tr-TR" sz="2800" b="1" smtClean="0">
                <a:solidFill>
                  <a:schemeClr val="tx1">
                    <a:lumMod val="75000"/>
                    <a:lumOff val="25000"/>
                  </a:schemeClr>
                </a:solidFill>
              </a:rPr>
            </a:br>
            <a:r>
              <a:rPr lang="tr-TR" sz="2800" b="1" smtClean="0">
                <a:solidFill>
                  <a:schemeClr val="tx1">
                    <a:lumMod val="75000"/>
                    <a:lumOff val="25000"/>
                  </a:schemeClr>
                </a:solidFill>
              </a:rPr>
              <a:t>(Program Ekle/Kaldır)</a:t>
            </a:r>
            <a:br>
              <a:rPr lang="tr-TR" sz="2800" b="1" smtClean="0">
                <a:solidFill>
                  <a:schemeClr val="tx1">
                    <a:lumMod val="75000"/>
                    <a:lumOff val="25000"/>
                  </a:schemeClr>
                </a:solidFill>
              </a:rPr>
            </a:br>
            <a:endParaRPr lang="tr-TR" sz="2800" b="1" dirty="0"/>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xmlns=""/>
              </a:ext>
            </a:extLst>
          </a:blip>
          <a:stretch>
            <a:fillRect/>
          </a:stretch>
        </p:blipFill>
        <p:spPr>
          <a:xfrm>
            <a:off x="251520" y="1398786"/>
            <a:ext cx="8640960" cy="5200700"/>
          </a:xfrm>
        </p:spPr>
      </p:pic>
      <p:sp>
        <p:nvSpPr>
          <p:cNvPr id="2" name="Köşeleri Yuvarlanmış Dikdörtgen Belirtme Çizgisi 1"/>
          <p:cNvSpPr/>
          <p:nvPr/>
        </p:nvSpPr>
        <p:spPr>
          <a:xfrm>
            <a:off x="4860032" y="764704"/>
            <a:ext cx="2592288" cy="2160240"/>
          </a:xfrm>
          <a:prstGeom prst="wedgeRoundRectCallout">
            <a:avLst>
              <a:gd name="adj1" fmla="val -98403"/>
              <a:gd name="adj2" fmla="val 619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Bilgisayarınızda yüklü olan programların listesi</a:t>
            </a:r>
            <a:endParaRPr lang="tr-TR" sz="2400" dirty="0"/>
          </a:p>
        </p:txBody>
      </p:sp>
      <p:sp>
        <p:nvSpPr>
          <p:cNvPr id="3" name="Yuvarlatılmış Dikdörtgen 2"/>
          <p:cNvSpPr/>
          <p:nvPr/>
        </p:nvSpPr>
        <p:spPr>
          <a:xfrm>
            <a:off x="2339752" y="3212976"/>
            <a:ext cx="2808312" cy="27363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405214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lum bright="70000" contrast="-70000"/>
            <a:extLst>
              <a:ext uri="{28A0092B-C50C-407E-A947-70E740481C1C}">
                <a14:useLocalDpi xmlns:a14="http://schemas.microsoft.com/office/drawing/2010/main" xmlns=""/>
              </a:ext>
            </a:extLst>
          </a:blip>
          <a:srcRect/>
          <a:stretch>
            <a:fillRect/>
          </a:stretch>
        </p:blipFill>
        <p:spPr bwMode="auto">
          <a:xfrm>
            <a:off x="2195513" y="2133600"/>
            <a:ext cx="4824412" cy="4824413"/>
          </a:xfrm>
          <a:prstGeom prst="rect">
            <a:avLst/>
          </a:prstGeom>
          <a:noFill/>
          <a:ln>
            <a:noFill/>
          </a:ln>
          <a:effectLst>
            <a:outerShdw dist="35921" dir="2700000" algn="ctr" rotWithShape="0">
              <a:schemeClr val="bg2"/>
            </a:outerShdw>
          </a:effectLst>
          <a:extLst/>
        </p:spPr>
      </p:pic>
      <p:sp>
        <p:nvSpPr>
          <p:cNvPr id="2" name="İçerik Yer Tutucusu 1"/>
          <p:cNvSpPr>
            <a:spLocks noGrp="1"/>
          </p:cNvSpPr>
          <p:nvPr>
            <p:ph idx="1"/>
          </p:nvPr>
        </p:nvSpPr>
        <p:spPr>
          <a:xfrm>
            <a:off x="222495" y="1412776"/>
            <a:ext cx="5444306" cy="4455592"/>
          </a:xfrm>
        </p:spPr>
        <p:txBody>
          <a:bodyPr rtlCol="0">
            <a:noAutofit/>
          </a:bodyPr>
          <a:lstStyle/>
          <a:p>
            <a:pPr marL="274320" indent="-274320" fontAlgn="auto">
              <a:spcAft>
                <a:spcPts val="0"/>
              </a:spcAft>
              <a:defRPr/>
            </a:pPr>
            <a:r>
              <a:rPr lang="tr-TR" sz="2600" dirty="0" smtClean="0"/>
              <a:t>Bilgisayarı açtığımızda karşımıza </a:t>
            </a:r>
            <a:r>
              <a:rPr lang="tr-TR" sz="2600" dirty="0"/>
              <a:t>gelen  ilk ekran </a:t>
            </a:r>
            <a:r>
              <a:rPr lang="tr-TR" sz="2600" dirty="0" smtClean="0"/>
              <a:t>görüntüsüdür. </a:t>
            </a:r>
          </a:p>
          <a:p>
            <a:pPr marL="274320" indent="-274320" fontAlgn="auto">
              <a:spcAft>
                <a:spcPts val="0"/>
              </a:spcAft>
              <a:defRPr/>
            </a:pPr>
            <a:r>
              <a:rPr lang="tr-TR" sz="2600" dirty="0" smtClean="0"/>
              <a:t>Masaüstü de bir klasördür.  (DESKTOP)</a:t>
            </a:r>
          </a:p>
          <a:p>
            <a:pPr marL="274320" indent="-274320" fontAlgn="auto">
              <a:spcAft>
                <a:spcPts val="0"/>
              </a:spcAft>
              <a:defRPr/>
            </a:pPr>
            <a:r>
              <a:rPr lang="tr-TR" sz="2600" dirty="0" smtClean="0"/>
              <a:t>Masaüstünde program, dosya ve klasör simgeleri bulunur.</a:t>
            </a:r>
          </a:p>
          <a:p>
            <a:pPr marL="274320" indent="-274320" fontAlgn="auto">
              <a:spcAft>
                <a:spcPts val="0"/>
              </a:spcAft>
              <a:defRPr/>
            </a:pPr>
            <a:r>
              <a:rPr lang="tr-TR" sz="2600" dirty="0" smtClean="0"/>
              <a:t>Masaüstünden bilgisayarın herhangi bir yerine ulaşılabilir.</a:t>
            </a:r>
          </a:p>
          <a:p>
            <a:pPr marL="274320" indent="-274320" fontAlgn="auto">
              <a:spcAft>
                <a:spcPts val="0"/>
              </a:spcAft>
              <a:defRPr/>
            </a:pPr>
            <a:r>
              <a:rPr lang="tr-TR" sz="2600" dirty="0" smtClean="0"/>
              <a:t>Bilgisayarda bulunan dosya ve klasörlere erişmek yada bunları yönetmek için köprü görevi görür.</a:t>
            </a:r>
          </a:p>
        </p:txBody>
      </p:sp>
      <p:sp>
        <p:nvSpPr>
          <p:cNvPr id="29700" name="Başlık 2"/>
          <p:cNvSpPr>
            <a:spLocks noGrp="1"/>
          </p:cNvSpPr>
          <p:nvPr>
            <p:ph type="title"/>
          </p:nvPr>
        </p:nvSpPr>
        <p:spPr>
          <a:xfrm>
            <a:off x="539552" y="301171"/>
            <a:ext cx="6336704" cy="895581"/>
          </a:xfrm>
        </p:spPr>
        <p:txBody>
          <a:bodyPr/>
          <a:lstStyle/>
          <a:p>
            <a:r>
              <a:rPr lang="tr-TR" b="1" dirty="0" smtClean="0"/>
              <a:t>MASAÜSTÜ</a:t>
            </a:r>
          </a:p>
        </p:txBody>
      </p:sp>
      <p:sp>
        <p:nvSpPr>
          <p:cNvPr id="29701" name="Başlık 1"/>
          <p:cNvSpPr txBox="1">
            <a:spLocks/>
          </p:cNvSpPr>
          <p:nvPr/>
        </p:nvSpPr>
        <p:spPr bwMode="auto">
          <a:xfrm>
            <a:off x="59404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r"/>
            <a:r>
              <a:rPr lang="tr-TR" sz="1400">
                <a:solidFill>
                  <a:srgbClr val="FFFFFF"/>
                </a:solidFill>
              </a:rPr>
              <a:t>İŞLETİM SİSTEMİNİ KULLANMA</a:t>
            </a:r>
          </a:p>
        </p:txBody>
      </p:sp>
      <p:sp>
        <p:nvSpPr>
          <p:cNvPr id="29702" name="Başlık 1"/>
          <p:cNvSpPr txBox="1">
            <a:spLocks/>
          </p:cNvSpPr>
          <p:nvPr/>
        </p:nvSpPr>
        <p:spPr bwMode="auto">
          <a:xfrm>
            <a:off x="2508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tr-TR" sz="1400">
                <a:solidFill>
                  <a:srgbClr val="FFFFFF"/>
                </a:solidFill>
              </a:rPr>
              <a:t>BİLGİSAYAR KULLANMA</a:t>
            </a:r>
          </a:p>
        </p:txBody>
      </p:sp>
      <p:sp>
        <p:nvSpPr>
          <p:cNvPr id="11" name="Başlık 2"/>
          <p:cNvSpPr txBox="1">
            <a:spLocks/>
          </p:cNvSpPr>
          <p:nvPr/>
        </p:nvSpPr>
        <p:spPr>
          <a:xfrm>
            <a:off x="6011863" y="6334125"/>
            <a:ext cx="2881312" cy="504825"/>
          </a:xfrm>
          <a:prstGeom prst="rect">
            <a:avLst/>
          </a:prstGeom>
        </p:spPr>
        <p:txBody>
          <a:bodyPr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pic>
        <p:nvPicPr>
          <p:cNvPr id="29704" name="Picture 2" descr="D:\RESİMLER\PNG\all\Desktop.pn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724129" y="2193530"/>
            <a:ext cx="3169046" cy="3169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52672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70000" contrast="-70000"/>
            <a:extLst>
              <a:ext uri="{28A0092B-C50C-407E-A947-70E740481C1C}">
                <a14:useLocalDpi xmlns:a14="http://schemas.microsoft.com/office/drawing/2010/main" xmlns=""/>
              </a:ext>
            </a:extLst>
          </a:blip>
          <a:srcRect/>
          <a:stretch>
            <a:fillRect/>
          </a:stretch>
        </p:blipFill>
        <p:spPr bwMode="auto">
          <a:xfrm>
            <a:off x="2195513" y="2133600"/>
            <a:ext cx="4824412" cy="4824413"/>
          </a:xfrm>
          <a:prstGeom prst="rect">
            <a:avLst/>
          </a:prstGeom>
          <a:noFill/>
          <a:ln>
            <a:noFill/>
          </a:ln>
          <a:effectLst>
            <a:outerShdw dist="35921" dir="2700000" algn="ctr" rotWithShape="0">
              <a:schemeClr val="bg2"/>
            </a:outerShdw>
          </a:effectLst>
          <a:extLst/>
        </p:spPr>
      </p:pic>
      <p:sp>
        <p:nvSpPr>
          <p:cNvPr id="74755" name="Başlık 1"/>
          <p:cNvSpPr txBox="1">
            <a:spLocks/>
          </p:cNvSpPr>
          <p:nvPr/>
        </p:nvSpPr>
        <p:spPr bwMode="auto">
          <a:xfrm>
            <a:off x="59404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r"/>
            <a:r>
              <a:rPr lang="tr-TR" sz="1400">
                <a:solidFill>
                  <a:srgbClr val="FFFFFF"/>
                </a:solidFill>
              </a:rPr>
              <a:t>İŞLETİM SİSTEMİNİ KULLANMA</a:t>
            </a:r>
          </a:p>
        </p:txBody>
      </p:sp>
      <p:sp>
        <p:nvSpPr>
          <p:cNvPr id="74756" name="Başlık 1"/>
          <p:cNvSpPr txBox="1">
            <a:spLocks/>
          </p:cNvSpPr>
          <p:nvPr/>
        </p:nvSpPr>
        <p:spPr bwMode="auto">
          <a:xfrm>
            <a:off x="2508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tr-TR" sz="1400">
                <a:solidFill>
                  <a:srgbClr val="FFFFFF"/>
                </a:solidFill>
              </a:rPr>
              <a:t>BİLGİSAYAR KULLANMA</a:t>
            </a:r>
          </a:p>
        </p:txBody>
      </p:sp>
      <p:sp>
        <p:nvSpPr>
          <p:cNvPr id="11" name="Başlık 2"/>
          <p:cNvSpPr txBox="1">
            <a:spLocks/>
          </p:cNvSpPr>
          <p:nvPr/>
        </p:nvSpPr>
        <p:spPr>
          <a:xfrm>
            <a:off x="971451" y="44450"/>
            <a:ext cx="6048474" cy="1252538"/>
          </a:xfrm>
          <a:prstGeom prst="rect">
            <a:avLst/>
          </a:prstGeom>
        </p:spPr>
        <p:txBody>
          <a:bodyPr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tr-TR" sz="2800" b="1" dirty="0">
                <a:solidFill>
                  <a:schemeClr val="tx1"/>
                </a:solidFill>
              </a:rPr>
              <a:t>DENETİM </a:t>
            </a:r>
            <a:r>
              <a:rPr lang="tr-TR" sz="2800" b="1" dirty="0" smtClean="0">
                <a:solidFill>
                  <a:schemeClr val="tx1"/>
                </a:solidFill>
              </a:rPr>
              <a:t>MASASI ÖĞELERİ</a:t>
            </a:r>
            <a:br>
              <a:rPr lang="tr-TR" sz="2800" b="1" dirty="0" smtClean="0">
                <a:solidFill>
                  <a:schemeClr val="tx1"/>
                </a:solidFill>
              </a:rPr>
            </a:br>
            <a:r>
              <a:rPr lang="tr-TR" sz="3700" b="1" dirty="0" smtClean="0">
                <a:solidFill>
                  <a:schemeClr val="tx1"/>
                </a:solidFill>
              </a:rPr>
              <a:t>PROGRAMLAR ve ÖZELLİKLER</a:t>
            </a:r>
            <a:endParaRPr lang="tr-TR" sz="3700" b="1" dirty="0">
              <a:solidFill>
                <a:schemeClr val="tx1"/>
              </a:solidFill>
            </a:endParaRPr>
          </a:p>
        </p:txBody>
      </p:sp>
      <p:sp>
        <p:nvSpPr>
          <p:cNvPr id="74759" name="Başlık 2"/>
          <p:cNvSpPr txBox="1">
            <a:spLocks/>
          </p:cNvSpPr>
          <p:nvPr/>
        </p:nvSpPr>
        <p:spPr bwMode="auto">
          <a:xfrm>
            <a:off x="5724525" y="6334125"/>
            <a:ext cx="309562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r"/>
            <a:r>
              <a:rPr lang="tr-TR" sz="1400">
                <a:solidFill>
                  <a:srgbClr val="00B050"/>
                </a:solidFill>
              </a:rPr>
              <a:t>DENETİM MASASINI KULLANMA</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04788" y="2708275"/>
            <a:ext cx="5070475" cy="3384550"/>
          </a:xfrm>
          <a:prstGeom prst="rect">
            <a:avLst/>
          </a:prstGeom>
          <a:ln>
            <a:noFill/>
          </a:ln>
          <a:effectLst>
            <a:outerShdw blurRad="292100" dist="139700" dir="2700000" algn="tl" rotWithShape="0">
              <a:srgbClr val="333333">
                <a:alpha val="65000"/>
              </a:srgbClr>
            </a:outerShdw>
          </a:effectLst>
          <a:extLst/>
        </p:spPr>
      </p:pic>
      <p:sp>
        <p:nvSpPr>
          <p:cNvPr id="10" name="Satır Belirtme Çizgisi 1 (Diğer Çubuk) 9"/>
          <p:cNvSpPr/>
          <p:nvPr/>
        </p:nvSpPr>
        <p:spPr>
          <a:xfrm>
            <a:off x="6300192" y="2591211"/>
            <a:ext cx="2592288" cy="3502085"/>
          </a:xfrm>
          <a:prstGeom prst="accentCallout1">
            <a:avLst>
              <a:gd name="adj1" fmla="val 20615"/>
              <a:gd name="adj2" fmla="val -4350"/>
              <a:gd name="adj3" fmla="val 33424"/>
              <a:gd name="adj4" fmla="val -163364"/>
            </a:avLst>
          </a:prstGeom>
          <a:ln w="28575">
            <a:solidFill>
              <a:schemeClr val="bg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tr-TR" sz="2800" dirty="0">
                <a:solidFill>
                  <a:schemeClr val="accent1">
                    <a:lumMod val="75000"/>
                  </a:schemeClr>
                </a:solidFill>
              </a:rPr>
              <a:t>Kaldırılmak istenen programı tıklatıp, Kaldır butonuna basılır.</a:t>
            </a:r>
            <a:endParaRPr lang="tr-TR" sz="2800" dirty="0">
              <a:ln w="38100">
                <a:solidFill>
                  <a:schemeClr val="tx1"/>
                </a:solidFill>
              </a:ln>
              <a:solidFill>
                <a:schemeClr val="accent1">
                  <a:lumMod val="75000"/>
                </a:schemeClr>
              </a:solidFill>
            </a:endParaRPr>
          </a:p>
        </p:txBody>
      </p:sp>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706837" y="2348880"/>
            <a:ext cx="3199846" cy="253064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extLst>
      <p:ext uri="{BB962C8B-B14F-4D97-AF65-F5344CB8AC3E}">
        <p14:creationId xmlns:p14="http://schemas.microsoft.com/office/powerpoint/2010/main" xmlns="" val="2613872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70000" contrast="-70000"/>
            <a:extLst>
              <a:ext uri="{28A0092B-C50C-407E-A947-70E740481C1C}">
                <a14:useLocalDpi xmlns:a14="http://schemas.microsoft.com/office/drawing/2010/main" xmlns=""/>
              </a:ext>
            </a:extLst>
          </a:blip>
          <a:srcRect/>
          <a:stretch>
            <a:fillRect/>
          </a:stretch>
        </p:blipFill>
        <p:spPr bwMode="auto">
          <a:xfrm>
            <a:off x="2195513" y="2133600"/>
            <a:ext cx="4824412" cy="4824413"/>
          </a:xfrm>
          <a:prstGeom prst="rect">
            <a:avLst/>
          </a:prstGeom>
          <a:noFill/>
          <a:ln>
            <a:noFill/>
          </a:ln>
          <a:effectLst>
            <a:outerShdw dist="35921" dir="2700000" algn="ctr" rotWithShape="0">
              <a:schemeClr val="bg2"/>
            </a:outerShdw>
          </a:effectLst>
          <a:extLst/>
        </p:spPr>
      </p:pic>
      <p:sp>
        <p:nvSpPr>
          <p:cNvPr id="77827" name="Başlık 1"/>
          <p:cNvSpPr txBox="1">
            <a:spLocks/>
          </p:cNvSpPr>
          <p:nvPr/>
        </p:nvSpPr>
        <p:spPr bwMode="auto">
          <a:xfrm>
            <a:off x="59404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r"/>
            <a:r>
              <a:rPr lang="tr-TR" sz="1400">
                <a:solidFill>
                  <a:srgbClr val="FFFFFF"/>
                </a:solidFill>
              </a:rPr>
              <a:t>İŞLETİM SİSTEMİNİ KULLANMA</a:t>
            </a:r>
          </a:p>
        </p:txBody>
      </p:sp>
      <p:sp>
        <p:nvSpPr>
          <p:cNvPr id="77828" name="Başlık 1"/>
          <p:cNvSpPr txBox="1">
            <a:spLocks/>
          </p:cNvSpPr>
          <p:nvPr/>
        </p:nvSpPr>
        <p:spPr bwMode="auto">
          <a:xfrm>
            <a:off x="2508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tr-TR" sz="1400">
                <a:solidFill>
                  <a:srgbClr val="FFFFFF"/>
                </a:solidFill>
              </a:rPr>
              <a:t>BİLGİSAYAR KULLANMA</a:t>
            </a:r>
          </a:p>
        </p:txBody>
      </p:sp>
      <p:sp>
        <p:nvSpPr>
          <p:cNvPr id="77829" name="Başlık 2"/>
          <p:cNvSpPr txBox="1">
            <a:spLocks/>
          </p:cNvSpPr>
          <p:nvPr/>
        </p:nvSpPr>
        <p:spPr bwMode="auto">
          <a:xfrm>
            <a:off x="690563" y="404813"/>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endParaRPr lang="tr-TR" sz="4400">
              <a:solidFill>
                <a:srgbClr val="FFFFFF"/>
              </a:solidFill>
            </a:endParaRPr>
          </a:p>
        </p:txBody>
      </p:sp>
      <p:sp>
        <p:nvSpPr>
          <p:cNvPr id="11" name="Başlık 2"/>
          <p:cNvSpPr txBox="1">
            <a:spLocks/>
          </p:cNvSpPr>
          <p:nvPr/>
        </p:nvSpPr>
        <p:spPr>
          <a:xfrm>
            <a:off x="-324544" y="116086"/>
            <a:ext cx="8229600" cy="1152128"/>
          </a:xfrm>
          <a:prstGeom prst="rect">
            <a:avLst/>
          </a:prstGeom>
        </p:spPr>
        <p:txBody>
          <a:bodyPr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tr-TR" sz="2800" b="1" dirty="0">
                <a:solidFill>
                  <a:schemeClr val="tx1"/>
                </a:solidFill>
              </a:rPr>
              <a:t>DENETİM </a:t>
            </a:r>
            <a:r>
              <a:rPr lang="tr-TR" sz="2800" b="1" dirty="0" smtClean="0">
                <a:solidFill>
                  <a:schemeClr val="tx1"/>
                </a:solidFill>
              </a:rPr>
              <a:t>MASASI ÖĞELERİ</a:t>
            </a:r>
            <a:br>
              <a:rPr lang="tr-TR" sz="2800" b="1" dirty="0" smtClean="0">
                <a:solidFill>
                  <a:schemeClr val="tx1"/>
                </a:solidFill>
              </a:rPr>
            </a:br>
            <a:r>
              <a:rPr lang="tr-TR" sz="3700" b="1" dirty="0" smtClean="0">
                <a:solidFill>
                  <a:schemeClr val="tx1"/>
                </a:solidFill>
              </a:rPr>
              <a:t>BÖLGE ve DİL</a:t>
            </a:r>
            <a:endParaRPr lang="tr-TR" sz="3700" b="1" dirty="0">
              <a:solidFill>
                <a:schemeClr val="tx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250824" y="1928814"/>
            <a:ext cx="4882977" cy="3300386"/>
          </a:xfrm>
          <a:prstGeom prst="rect">
            <a:avLst/>
          </a:prstGeom>
          <a:ln>
            <a:noFill/>
          </a:ln>
          <a:effectLst>
            <a:outerShdw blurRad="292100" dist="139700" dir="2700000" algn="tl" rotWithShape="0">
              <a:srgbClr val="333333">
                <a:alpha val="65000"/>
              </a:srgbClr>
            </a:outerShdw>
          </a:effectLst>
          <a:extLst/>
        </p:spPr>
      </p:pic>
      <p:sp>
        <p:nvSpPr>
          <p:cNvPr id="10" name="Satır Belirtme Çizgisi 1 (Diğer Çubuk) 9"/>
          <p:cNvSpPr/>
          <p:nvPr/>
        </p:nvSpPr>
        <p:spPr>
          <a:xfrm>
            <a:off x="5508625" y="1556792"/>
            <a:ext cx="3311525" cy="4536033"/>
          </a:xfrm>
          <a:prstGeom prst="accentCallout1">
            <a:avLst>
              <a:gd name="adj1" fmla="val 57915"/>
              <a:gd name="adj2" fmla="val -3995"/>
              <a:gd name="adj3" fmla="val 32678"/>
              <a:gd name="adj4" fmla="val -62353"/>
            </a:avLst>
          </a:prstGeom>
          <a:ln w="28575">
            <a:solidFill>
              <a:schemeClr val="bg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tr-TR" sz="2400" dirty="0">
                <a:solidFill>
                  <a:schemeClr val="accent1">
                    <a:lumMod val="75000"/>
                  </a:schemeClr>
                </a:solidFill>
              </a:rPr>
              <a:t>Windows'un ülke veya bölge ayarı (buna konum adı verilir), bulunduğunuz ülke veya bölgeyi belirtir. </a:t>
            </a:r>
          </a:p>
          <a:p>
            <a:pPr fontAlgn="auto">
              <a:spcBef>
                <a:spcPts val="0"/>
              </a:spcBef>
              <a:spcAft>
                <a:spcPts val="0"/>
              </a:spcAft>
              <a:defRPr/>
            </a:pPr>
            <a:r>
              <a:rPr lang="tr-TR" sz="2400" dirty="0">
                <a:solidFill>
                  <a:schemeClr val="accent1">
                    <a:lumMod val="75000"/>
                  </a:schemeClr>
                </a:solidFill>
              </a:rPr>
              <a:t/>
            </a:r>
            <a:br>
              <a:rPr lang="tr-TR" sz="2400" dirty="0">
                <a:solidFill>
                  <a:schemeClr val="accent1">
                    <a:lumMod val="75000"/>
                  </a:schemeClr>
                </a:solidFill>
              </a:rPr>
            </a:br>
            <a:r>
              <a:rPr lang="tr-TR" sz="2400" dirty="0">
                <a:solidFill>
                  <a:schemeClr val="accent1">
                    <a:lumMod val="75000"/>
                  </a:schemeClr>
                </a:solidFill>
              </a:rPr>
              <a:t>Bazı yazılım programları ve hizmetler bu ayara bağlı olarak size yerel bilgiler sağlar (örneğin, haberler ve hava durumu).</a:t>
            </a:r>
          </a:p>
        </p:txBody>
      </p:sp>
    </p:spTree>
    <p:extLst>
      <p:ext uri="{BB962C8B-B14F-4D97-AF65-F5344CB8AC3E}">
        <p14:creationId xmlns:p14="http://schemas.microsoft.com/office/powerpoint/2010/main" xmlns="" val="4212846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Bölge ve </a:t>
            </a:r>
            <a:r>
              <a:rPr lang="tr-TR" sz="3200" b="1" dirty="0" smtClean="0"/>
              <a:t>Dil (Klavye değiştirme)</a:t>
            </a:r>
            <a:endParaRPr lang="tr-TR" sz="3200" dirty="0"/>
          </a:p>
        </p:txBody>
      </p:sp>
      <p:sp>
        <p:nvSpPr>
          <p:cNvPr id="3" name="İçerik Yer Tutucusu 2"/>
          <p:cNvSpPr>
            <a:spLocks noGrp="1"/>
          </p:cNvSpPr>
          <p:nvPr>
            <p:ph idx="1"/>
          </p:nvPr>
        </p:nvSpPr>
        <p:spPr>
          <a:xfrm>
            <a:off x="179512" y="1600200"/>
            <a:ext cx="4104456" cy="4709120"/>
          </a:xfrm>
        </p:spPr>
        <p:txBody>
          <a:bodyPr>
            <a:normAutofit fontScale="77500" lnSpcReduction="20000"/>
          </a:bodyPr>
          <a:lstStyle/>
          <a:p>
            <a:r>
              <a:rPr lang="tr-TR" dirty="0" smtClean="0"/>
              <a:t>Dil</a:t>
            </a:r>
            <a:r>
              <a:rPr lang="tr-TR" dirty="0"/>
              <a:t>, sayı ve tarih formatlarının gösterim şekli ve klavye türünü </a:t>
            </a:r>
            <a:r>
              <a:rPr lang="tr-TR" dirty="0" smtClean="0"/>
              <a:t>değiştirilmesini sağlar. </a:t>
            </a:r>
          </a:p>
          <a:p>
            <a:r>
              <a:rPr lang="tr-TR" dirty="0" smtClean="0"/>
              <a:t>ilk </a:t>
            </a:r>
            <a:r>
              <a:rPr lang="tr-TR" dirty="0"/>
              <a:t>sekme olan “</a:t>
            </a:r>
            <a:r>
              <a:rPr lang="tr-TR" i="1" dirty="0"/>
              <a:t>Biçimler</a:t>
            </a:r>
            <a:r>
              <a:rPr lang="tr-TR" dirty="0"/>
              <a:t>” sekmesinde tarih ve saatin gösteriliş </a:t>
            </a:r>
            <a:r>
              <a:rPr lang="tr-TR" dirty="0" smtClean="0"/>
              <a:t>formatı değiştirilebilir</a:t>
            </a:r>
            <a:r>
              <a:rPr lang="tr-TR" dirty="0"/>
              <a:t>, “</a:t>
            </a:r>
            <a:r>
              <a:rPr lang="tr-TR" i="1" dirty="0"/>
              <a:t>Ek Ayarlar</a:t>
            </a:r>
            <a:r>
              <a:rPr lang="tr-TR" dirty="0"/>
              <a:t>” seçeneğiyle sayı, para birimi, tarih ve saat </a:t>
            </a:r>
            <a:r>
              <a:rPr lang="tr-TR" dirty="0" smtClean="0"/>
              <a:t>ayarları görülebilir.</a:t>
            </a:r>
          </a:p>
          <a:p>
            <a:r>
              <a:rPr lang="tr-TR" dirty="0" smtClean="0"/>
              <a:t>Klavyeler ve Diller sekmesinden klavye değiştirilir.(Q veya F)</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4420428" y="1412776"/>
            <a:ext cx="4544060" cy="5239482"/>
          </a:xfrm>
          <a:prstGeom prst="rect">
            <a:avLst/>
          </a:prstGeom>
        </p:spPr>
      </p:pic>
    </p:spTree>
    <p:extLst>
      <p:ext uri="{BB962C8B-B14F-4D97-AF65-F5344CB8AC3E}">
        <p14:creationId xmlns:p14="http://schemas.microsoft.com/office/powerpoint/2010/main" xmlns="" val="3530072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Fare Ayarları</a:t>
            </a:r>
            <a:endParaRPr lang="tr-TR" b="1" dirty="0"/>
          </a:p>
        </p:txBody>
      </p:sp>
      <p:sp>
        <p:nvSpPr>
          <p:cNvPr id="3" name="İçerik Yer Tutucusu 2"/>
          <p:cNvSpPr>
            <a:spLocks noGrp="1"/>
          </p:cNvSpPr>
          <p:nvPr>
            <p:ph idx="1"/>
          </p:nvPr>
        </p:nvSpPr>
        <p:spPr>
          <a:xfrm>
            <a:off x="251520" y="1412776"/>
            <a:ext cx="4042792" cy="5112568"/>
          </a:xfrm>
        </p:spPr>
        <p:txBody>
          <a:bodyPr>
            <a:noAutofit/>
          </a:bodyPr>
          <a:lstStyle/>
          <a:p>
            <a:pPr marL="0" indent="0">
              <a:buNone/>
            </a:pPr>
            <a:r>
              <a:rPr lang="tr-TR" sz="1800" dirty="0" smtClean="0"/>
              <a:t>	Fare </a:t>
            </a:r>
            <a:r>
              <a:rPr lang="tr-TR" sz="1800" dirty="0"/>
              <a:t>kullanımıyla ilgili düğme yapılandırması, işaretçi hızı gibi ayarların değiştirilmesini sağlar</a:t>
            </a:r>
            <a:r>
              <a:rPr lang="tr-TR" sz="1800" dirty="0" smtClean="0"/>
              <a:t>.</a:t>
            </a:r>
          </a:p>
          <a:p>
            <a:pPr marL="0" indent="0">
              <a:buNone/>
            </a:pPr>
            <a:r>
              <a:rPr lang="tr-TR" sz="1800" dirty="0"/>
              <a:t>	</a:t>
            </a:r>
            <a:r>
              <a:rPr lang="tr-TR" sz="1800" dirty="0" smtClean="0"/>
              <a:t>“</a:t>
            </a:r>
            <a:r>
              <a:rPr lang="tr-TR" sz="1800" i="1" dirty="0"/>
              <a:t>Düğmeler</a:t>
            </a:r>
            <a:r>
              <a:rPr lang="tr-TR" sz="1800" dirty="0"/>
              <a:t>” sekmesinde farenin sol/sağ tuş düğmeleri “</a:t>
            </a:r>
            <a:r>
              <a:rPr lang="tr-TR" sz="1800" i="1" dirty="0"/>
              <a:t>Birincil ve ikincil düğmeleri değiştir</a:t>
            </a:r>
            <a:r>
              <a:rPr lang="tr-TR" sz="1800" dirty="0"/>
              <a:t>” seçeneği işaretlenerek (solaklar için ters olması gerektiğinden) </a:t>
            </a:r>
            <a:r>
              <a:rPr lang="tr-TR" sz="1800" dirty="0" err="1"/>
              <a:t>değiştirilebilir.“</a:t>
            </a:r>
            <a:r>
              <a:rPr lang="tr-TR" sz="1800" i="1" dirty="0" err="1"/>
              <a:t>Çift</a:t>
            </a:r>
            <a:r>
              <a:rPr lang="tr-TR" sz="1800" i="1" dirty="0"/>
              <a:t> tıklatma hızı</a:t>
            </a:r>
            <a:r>
              <a:rPr lang="tr-TR" sz="1800" dirty="0"/>
              <a:t>” yine aynı sekme aracılığıyla ayarlanabilir. </a:t>
            </a:r>
            <a:endParaRPr lang="tr-TR" sz="1800" dirty="0" smtClean="0"/>
          </a:p>
          <a:p>
            <a:pPr marL="0" indent="0">
              <a:buNone/>
            </a:pPr>
            <a:r>
              <a:rPr lang="tr-TR" sz="1800" dirty="0"/>
              <a:t>	</a:t>
            </a:r>
            <a:r>
              <a:rPr lang="tr-TR" sz="1800" dirty="0" smtClean="0"/>
              <a:t>“</a:t>
            </a:r>
            <a:r>
              <a:rPr lang="tr-TR" sz="1800" i="1" dirty="0"/>
              <a:t>İşaretçiler</a:t>
            </a:r>
            <a:r>
              <a:rPr lang="tr-TR" sz="1800" dirty="0"/>
              <a:t>” sekmesinde farenin görünümü değiştirilebilir. “</a:t>
            </a:r>
            <a:r>
              <a:rPr lang="tr-TR" sz="1800" i="1" dirty="0"/>
              <a:t>İşaretçi Seçenekleri</a:t>
            </a:r>
            <a:r>
              <a:rPr lang="tr-TR" sz="1800" dirty="0"/>
              <a:t>” sekmesinde işaretçi izleri aktif edilebilir. </a:t>
            </a:r>
            <a:endParaRPr lang="tr-TR" sz="1800" dirty="0" smtClean="0"/>
          </a:p>
          <a:p>
            <a:pPr marL="0" indent="0">
              <a:buNone/>
            </a:pPr>
            <a:r>
              <a:rPr lang="tr-TR" sz="1800" dirty="0"/>
              <a:t>	</a:t>
            </a:r>
            <a:r>
              <a:rPr lang="tr-TR" sz="1800" dirty="0" smtClean="0"/>
              <a:t>“</a:t>
            </a:r>
            <a:r>
              <a:rPr lang="tr-TR" sz="1800" i="1" dirty="0"/>
              <a:t>Tekerlek</a:t>
            </a:r>
            <a:r>
              <a:rPr lang="tr-TR" sz="1800" dirty="0"/>
              <a:t>” sekmesinde ise tekerleğin her hareketinde kelime işlemci programlarında kaç satır atlanacağı belirlenebilir.</a:t>
            </a:r>
          </a:p>
        </p:txBody>
      </p:sp>
      <p:pic>
        <p:nvPicPr>
          <p:cNvPr id="4" name="Resim 3"/>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4365816" y="1484784"/>
            <a:ext cx="4526664" cy="5040560"/>
          </a:xfrm>
          <a:prstGeom prst="rect">
            <a:avLst/>
          </a:prstGeom>
        </p:spPr>
      </p:pic>
    </p:spTree>
    <p:extLst>
      <p:ext uri="{BB962C8B-B14F-4D97-AF65-F5344CB8AC3E}">
        <p14:creationId xmlns:p14="http://schemas.microsoft.com/office/powerpoint/2010/main" xmlns="" val="130675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Görüntü Ayarları</a:t>
            </a:r>
            <a:endParaRPr lang="tr-TR" b="1" dirty="0"/>
          </a:p>
        </p:txBody>
      </p:sp>
      <p:sp>
        <p:nvSpPr>
          <p:cNvPr id="3" name="İçerik Yer Tutucusu 2"/>
          <p:cNvSpPr>
            <a:spLocks noGrp="1"/>
          </p:cNvSpPr>
          <p:nvPr>
            <p:ph idx="1"/>
          </p:nvPr>
        </p:nvSpPr>
        <p:spPr>
          <a:xfrm>
            <a:off x="251520" y="1667941"/>
            <a:ext cx="3384376" cy="4641379"/>
          </a:xfrm>
        </p:spPr>
        <p:txBody>
          <a:bodyPr>
            <a:normAutofit fontScale="92500" lnSpcReduction="10000"/>
          </a:bodyPr>
          <a:lstStyle/>
          <a:p>
            <a:pPr marL="0" indent="0">
              <a:buNone/>
            </a:pPr>
            <a:r>
              <a:rPr lang="tr-TR" dirty="0" smtClean="0"/>
              <a:t>Ekran </a:t>
            </a:r>
            <a:r>
              <a:rPr lang="tr-TR" dirty="0"/>
              <a:t>çözünürlüğü ve renk derinliğinin </a:t>
            </a:r>
            <a:r>
              <a:rPr lang="tr-TR" dirty="0" smtClean="0"/>
              <a:t>ayarlanmasını sağlar</a:t>
            </a:r>
            <a:r>
              <a:rPr lang="tr-TR" dirty="0"/>
              <a:t>, “</a:t>
            </a:r>
            <a:r>
              <a:rPr lang="tr-TR" i="1" dirty="0"/>
              <a:t>Görüntü</a:t>
            </a:r>
            <a:r>
              <a:rPr lang="tr-TR" dirty="0"/>
              <a:t>” penceresinde “</a:t>
            </a:r>
            <a:r>
              <a:rPr lang="tr-TR" i="1" dirty="0" smtClean="0"/>
              <a:t>Çözünürlüğü ayarla</a:t>
            </a:r>
            <a:r>
              <a:rPr lang="tr-TR" dirty="0" smtClean="0"/>
              <a:t>” seçeneğiyle </a:t>
            </a:r>
            <a:r>
              <a:rPr lang="tr-TR" dirty="0"/>
              <a:t>ekran </a:t>
            </a:r>
            <a:r>
              <a:rPr lang="tr-TR" dirty="0" smtClean="0"/>
              <a:t>çözünürlüğü değiştirilebilir</a:t>
            </a:r>
            <a:r>
              <a:rPr lang="tr-TR" dirty="0"/>
              <a:t>, </a:t>
            </a: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635896" y="1772816"/>
            <a:ext cx="5260503" cy="4096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3314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Aygıtlar ve </a:t>
            </a:r>
            <a:r>
              <a:rPr lang="tr-TR" b="1" dirty="0" smtClean="0"/>
              <a:t>Yazıcılar</a:t>
            </a:r>
            <a:endParaRPr lang="tr-TR" dirty="0"/>
          </a:p>
        </p:txBody>
      </p:sp>
      <p:sp>
        <p:nvSpPr>
          <p:cNvPr id="3" name="İçerik Yer Tutucusu 2"/>
          <p:cNvSpPr>
            <a:spLocks noGrp="1"/>
          </p:cNvSpPr>
          <p:nvPr>
            <p:ph idx="1"/>
          </p:nvPr>
        </p:nvSpPr>
        <p:spPr>
          <a:xfrm>
            <a:off x="323528" y="1412777"/>
            <a:ext cx="8568952" cy="1080120"/>
          </a:xfrm>
        </p:spPr>
        <p:txBody>
          <a:bodyPr>
            <a:normAutofit fontScale="85000" lnSpcReduction="20000"/>
          </a:bodyPr>
          <a:lstStyle/>
          <a:p>
            <a:pPr marL="0" indent="0">
              <a:buNone/>
            </a:pPr>
            <a:r>
              <a:rPr lang="tr-TR" dirty="0" smtClean="0"/>
              <a:t>Başlat </a:t>
            </a:r>
            <a:r>
              <a:rPr lang="tr-TR" dirty="0"/>
              <a:t>menüsünden </a:t>
            </a:r>
            <a:r>
              <a:rPr lang="tr-TR" dirty="0" smtClean="0"/>
              <a:t>de </a:t>
            </a:r>
            <a:r>
              <a:rPr lang="tr-TR" dirty="0"/>
              <a:t>bu seçeneğe ulaşılabilir, bilgisayara bağlı yazıcı, tarayıcı, harici disk gibi aygıtlar buradan görülebilir.</a:t>
            </a:r>
          </a:p>
        </p:txBody>
      </p:sp>
      <p:pic>
        <p:nvPicPr>
          <p:cNvPr id="5" name="Resim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967660" y="2420888"/>
            <a:ext cx="5844700" cy="4176464"/>
          </a:xfrm>
          <a:prstGeom prst="rect">
            <a:avLst/>
          </a:prstGeom>
        </p:spPr>
      </p:pic>
    </p:spTree>
    <p:extLst>
      <p:ext uri="{BB962C8B-B14F-4D97-AF65-F5344CB8AC3E}">
        <p14:creationId xmlns:p14="http://schemas.microsoft.com/office/powerpoint/2010/main" xmlns="" val="3024800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6563072" cy="1143000"/>
          </a:xfrm>
        </p:spPr>
        <p:txBody>
          <a:bodyPr>
            <a:noAutofit/>
          </a:bodyPr>
          <a:lstStyle/>
          <a:p>
            <a:r>
              <a:rPr lang="tr-TR" sz="3600" b="1" dirty="0" smtClean="0"/>
              <a:t>Ağ </a:t>
            </a:r>
            <a:r>
              <a:rPr lang="tr-TR" sz="3600" b="1" dirty="0"/>
              <a:t>Bağlantıları ve Problemlerinin Giderilmesi</a:t>
            </a:r>
          </a:p>
        </p:txBody>
      </p:sp>
      <p:sp>
        <p:nvSpPr>
          <p:cNvPr id="3" name="İçerik Yer Tutucusu 2"/>
          <p:cNvSpPr>
            <a:spLocks noGrp="1"/>
          </p:cNvSpPr>
          <p:nvPr>
            <p:ph idx="1"/>
          </p:nvPr>
        </p:nvSpPr>
        <p:spPr>
          <a:xfrm>
            <a:off x="457200" y="1600200"/>
            <a:ext cx="8229600" cy="4925144"/>
          </a:xfrm>
        </p:spPr>
        <p:txBody>
          <a:bodyPr>
            <a:normAutofit lnSpcReduction="10000"/>
          </a:bodyPr>
          <a:lstStyle/>
          <a:p>
            <a:pPr marL="0" indent="0">
              <a:buNone/>
            </a:pPr>
            <a:r>
              <a:rPr lang="tr-TR" dirty="0" smtClean="0">
                <a:solidFill>
                  <a:srgbClr val="FF0000"/>
                </a:solidFill>
              </a:rPr>
              <a:t>İnternete veya ağa erişemiyor musunuz?</a:t>
            </a:r>
          </a:p>
          <a:p>
            <a:pPr lvl="1"/>
            <a:r>
              <a:rPr lang="tr-TR" dirty="0"/>
              <a:t>Bağlantı kablolarının doğru yerlere takılıp takılmadığı veya zarar görüp </a:t>
            </a:r>
            <a:r>
              <a:rPr lang="tr-TR" dirty="0" smtClean="0"/>
              <a:t>görmediğini </a:t>
            </a:r>
            <a:r>
              <a:rPr lang="tr-TR" dirty="0"/>
              <a:t>kontrol </a:t>
            </a:r>
            <a:r>
              <a:rPr lang="tr-TR" dirty="0" smtClean="0"/>
              <a:t>ediniz. </a:t>
            </a:r>
            <a:endParaRPr lang="tr-TR" sz="2000" dirty="0"/>
          </a:p>
          <a:p>
            <a:pPr lvl="1"/>
            <a:r>
              <a:rPr lang="tr-TR" dirty="0"/>
              <a:t>Kablo bağlantılarında sorun yoksa bağlantı </a:t>
            </a:r>
            <a:r>
              <a:rPr lang="tr-TR" dirty="0" smtClean="0"/>
              <a:t>ışıklarını </a:t>
            </a:r>
            <a:r>
              <a:rPr lang="tr-TR" dirty="0"/>
              <a:t>kontrol </a:t>
            </a:r>
            <a:r>
              <a:rPr lang="tr-TR" dirty="0" smtClean="0"/>
              <a:t>ediniz.</a:t>
            </a:r>
            <a:endParaRPr lang="tr-TR" sz="2000" dirty="0"/>
          </a:p>
          <a:p>
            <a:pPr lvl="1"/>
            <a:r>
              <a:rPr lang="tr-TR" dirty="0"/>
              <a:t>Bilgisayarın ağ kaynaklarına ve İnternet’e erişebilmesi için geçerli bir IP adresi alıp almadığı veya sabit IP adresi verilecekse doğru yapılandırılıp </a:t>
            </a:r>
            <a:r>
              <a:rPr lang="tr-TR" dirty="0" smtClean="0"/>
              <a:t>yapılandırılmadığını </a:t>
            </a:r>
            <a:r>
              <a:rPr lang="tr-TR" dirty="0"/>
              <a:t>kontrol </a:t>
            </a:r>
            <a:r>
              <a:rPr lang="tr-TR" dirty="0" smtClean="0"/>
              <a:t>ediniz.</a:t>
            </a:r>
            <a:endParaRPr lang="tr-TR" sz="2000" dirty="0"/>
          </a:p>
        </p:txBody>
      </p:sp>
    </p:spTree>
    <p:extLst>
      <p:ext uri="{BB962C8B-B14F-4D97-AF65-F5344CB8AC3E}">
        <p14:creationId xmlns:p14="http://schemas.microsoft.com/office/powerpoint/2010/main" xmlns="" val="252424743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5770984" cy="1143000"/>
          </a:xfrm>
        </p:spPr>
        <p:txBody>
          <a:bodyPr>
            <a:noAutofit/>
          </a:bodyPr>
          <a:lstStyle/>
          <a:p>
            <a:r>
              <a:rPr lang="tr-TR" sz="3200" b="1" dirty="0" smtClean="0"/>
              <a:t>Bildirim Alanındaki </a:t>
            </a:r>
            <a:br>
              <a:rPr lang="tr-TR" sz="3200" b="1" dirty="0" smtClean="0"/>
            </a:br>
            <a:r>
              <a:rPr lang="tr-TR" sz="3200" b="1" dirty="0" smtClean="0"/>
              <a:t>Ağ simgeleri ve anlamları</a:t>
            </a:r>
            <a:endParaRPr lang="tr-TR" sz="3200" b="1" dirty="0"/>
          </a:p>
        </p:txBody>
      </p:sp>
      <p:pic>
        <p:nvPicPr>
          <p:cNvPr id="8" name="Resim 7" descr="Ekran Kırpma"/>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327936" y="1412776"/>
            <a:ext cx="8420528" cy="5040559"/>
          </a:xfrm>
          <a:prstGeom prst="rect">
            <a:avLst/>
          </a:prstGeom>
        </p:spPr>
      </p:pic>
    </p:spTree>
    <p:extLst>
      <p:ext uri="{BB962C8B-B14F-4D97-AF65-F5344CB8AC3E}">
        <p14:creationId xmlns:p14="http://schemas.microsoft.com/office/powerpoint/2010/main" xmlns="" val="285169113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Ağ Ayarlarına erişmek için</a:t>
            </a:r>
            <a:endParaRPr lang="tr-TR" b="1" dirty="0"/>
          </a:p>
        </p:txBody>
      </p:sp>
      <p:grpSp>
        <p:nvGrpSpPr>
          <p:cNvPr id="4" name="Grup 23"/>
          <p:cNvGrpSpPr>
            <a:grpSpLocks/>
          </p:cNvGrpSpPr>
          <p:nvPr/>
        </p:nvGrpSpPr>
        <p:grpSpPr bwMode="auto">
          <a:xfrm>
            <a:off x="3637908" y="1771550"/>
            <a:ext cx="4645535" cy="3841548"/>
            <a:chOff x="0" y="0"/>
            <a:chExt cx="25046" cy="12245"/>
          </a:xfrm>
        </p:grpSpPr>
        <p:pic>
          <p:nvPicPr>
            <p:cNvPr id="28" name="Resim 28"/>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25046" cy="1224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up 29"/>
            <p:cNvGrpSpPr>
              <a:grpSpLocks/>
            </p:cNvGrpSpPr>
            <p:nvPr/>
          </p:nvGrpSpPr>
          <p:grpSpPr bwMode="auto">
            <a:xfrm>
              <a:off x="3021" y="397"/>
              <a:ext cx="20434" cy="11449"/>
              <a:chOff x="3021" y="397"/>
              <a:chExt cx="20434" cy="11449"/>
            </a:xfrm>
          </p:grpSpPr>
          <p:grpSp>
            <p:nvGrpSpPr>
              <p:cNvPr id="6" name="Grup 30"/>
              <p:cNvGrpSpPr>
                <a:grpSpLocks/>
              </p:cNvGrpSpPr>
              <p:nvPr/>
            </p:nvGrpSpPr>
            <p:grpSpPr bwMode="auto">
              <a:xfrm>
                <a:off x="3021" y="397"/>
                <a:ext cx="19242" cy="11450"/>
                <a:chOff x="3021" y="397"/>
                <a:chExt cx="19242" cy="11449"/>
              </a:xfrm>
            </p:grpSpPr>
            <p:sp>
              <p:nvSpPr>
                <p:cNvPr id="7" name="Oval 33"/>
                <p:cNvSpPr>
                  <a:spLocks noChangeArrowheads="1"/>
                </p:cNvSpPr>
                <p:nvPr/>
              </p:nvSpPr>
              <p:spPr bwMode="auto">
                <a:xfrm>
                  <a:off x="13278" y="9700"/>
                  <a:ext cx="2624" cy="2147"/>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34"/>
                <p:cNvSpPr>
                  <a:spLocks noChangeArrowheads="1"/>
                </p:cNvSpPr>
                <p:nvPr/>
              </p:nvSpPr>
              <p:spPr bwMode="auto">
                <a:xfrm>
                  <a:off x="5486" y="4770"/>
                  <a:ext cx="15187" cy="2863"/>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3" name="Metin kutusu 2"/>
          <p:cNvSpPr txBox="1"/>
          <p:nvPr/>
        </p:nvSpPr>
        <p:spPr>
          <a:xfrm>
            <a:off x="467544" y="1771549"/>
            <a:ext cx="3170364" cy="3970318"/>
          </a:xfrm>
          <a:prstGeom prst="rect">
            <a:avLst/>
          </a:prstGeom>
          <a:noFill/>
        </p:spPr>
        <p:txBody>
          <a:bodyPr wrap="square" rtlCol="0">
            <a:spAutoFit/>
          </a:bodyPr>
          <a:lstStyle/>
          <a:p>
            <a:r>
              <a:rPr lang="tr-TR" sz="2800" dirty="0" smtClean="0"/>
              <a:t>Görev çubuğunun üzerinde bulunan Bildirim alanındaki simge üzerine tıkladıktan sonra açılan menüden Ağ ve Paylaşım Merkezi’ni aç metnine tıklayınız.</a:t>
            </a:r>
            <a:endParaRPr lang="tr-TR" sz="2800" dirty="0"/>
          </a:p>
        </p:txBody>
      </p:sp>
    </p:spTree>
    <p:extLst>
      <p:ext uri="{BB962C8B-B14F-4D97-AF65-F5344CB8AC3E}">
        <p14:creationId xmlns:p14="http://schemas.microsoft.com/office/powerpoint/2010/main" xmlns="" val="16540291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Ağ ve Paylaşım Merkezi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a:ext>
            </a:extLst>
          </a:blip>
          <a:stretch>
            <a:fillRect/>
          </a:stretch>
        </p:blipFill>
        <p:spPr>
          <a:xfrm>
            <a:off x="539552" y="1412776"/>
            <a:ext cx="8150527" cy="5208618"/>
          </a:xfrm>
        </p:spPr>
      </p:pic>
      <p:sp>
        <p:nvSpPr>
          <p:cNvPr id="3" name="Oval 2"/>
          <p:cNvSpPr/>
          <p:nvPr/>
        </p:nvSpPr>
        <p:spPr>
          <a:xfrm>
            <a:off x="6372200" y="3429000"/>
            <a:ext cx="187220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469021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Masaüstü Görüntüsü</a:t>
            </a:r>
            <a:endParaRPr lang="tr-TR" dirty="0"/>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251520" y="1484783"/>
            <a:ext cx="8640960" cy="5121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0059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2843808" y="1401697"/>
            <a:ext cx="4176464" cy="5051639"/>
          </a:xfrm>
          <a:prstGeom prst="rect">
            <a:avLst/>
          </a:prstGeom>
        </p:spPr>
      </p:pic>
      <p:sp>
        <p:nvSpPr>
          <p:cNvPr id="5" name="Oval 4"/>
          <p:cNvSpPr/>
          <p:nvPr/>
        </p:nvSpPr>
        <p:spPr>
          <a:xfrm>
            <a:off x="2987824" y="5301208"/>
            <a:ext cx="136815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p:cNvSpPr>
            <a:spLocks noGrp="1"/>
          </p:cNvSpPr>
          <p:nvPr>
            <p:ph type="title"/>
          </p:nvPr>
        </p:nvSpPr>
        <p:spPr>
          <a:xfrm>
            <a:off x="457200" y="274638"/>
            <a:ext cx="7067128" cy="1143000"/>
          </a:xfrm>
        </p:spPr>
        <p:txBody>
          <a:bodyPr>
            <a:normAutofit fontScale="90000"/>
          </a:bodyPr>
          <a:lstStyle/>
          <a:p>
            <a:r>
              <a:rPr lang="tr-TR" dirty="0" smtClean="0"/>
              <a:t>Yerel Ağ Bağlantısı Özellikler</a:t>
            </a:r>
            <a:endParaRPr lang="tr-TR" dirty="0"/>
          </a:p>
        </p:txBody>
      </p:sp>
    </p:spTree>
    <p:extLst>
      <p:ext uri="{BB962C8B-B14F-4D97-AF65-F5344CB8AC3E}">
        <p14:creationId xmlns:p14="http://schemas.microsoft.com/office/powerpoint/2010/main" xmlns="" val="69097884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Yerel Ağ Bağlantısı Özellikler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2382731" y="1412776"/>
            <a:ext cx="4104456" cy="5160511"/>
          </a:xfrm>
          <a:prstGeom prst="rect">
            <a:avLst/>
          </a:prstGeom>
        </p:spPr>
      </p:pic>
      <p:sp>
        <p:nvSpPr>
          <p:cNvPr id="7" name="Yuvarlatılmış Dikdörtgen 6"/>
          <p:cNvSpPr/>
          <p:nvPr/>
        </p:nvSpPr>
        <p:spPr>
          <a:xfrm>
            <a:off x="2699792" y="4077072"/>
            <a:ext cx="2952328" cy="3600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4932040" y="4797152"/>
            <a:ext cx="1368152" cy="3600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51722478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xmlns=""/>
              </a:ext>
            </a:extLst>
          </a:blip>
          <a:stretch>
            <a:fillRect/>
          </a:stretch>
        </p:blipFill>
        <p:spPr>
          <a:xfrm>
            <a:off x="2411760" y="1457697"/>
            <a:ext cx="4608511" cy="5131699"/>
          </a:xfrm>
        </p:spPr>
      </p:pic>
      <p:sp>
        <p:nvSpPr>
          <p:cNvPr id="4" name="Başlık 1"/>
          <p:cNvSpPr txBox="1">
            <a:spLocks/>
          </p:cNvSpPr>
          <p:nvPr/>
        </p:nvSpPr>
        <p:spPr>
          <a:xfrm>
            <a:off x="467544" y="260648"/>
            <a:ext cx="7067128"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0E0858"/>
                </a:solidFill>
                <a:latin typeface="Arial" pitchFamily="34" charset="0"/>
                <a:ea typeface="+mj-ea"/>
                <a:cs typeface="Arial" pitchFamily="34" charset="0"/>
              </a:defRPr>
            </a:lvl1pPr>
          </a:lstStyle>
          <a:p>
            <a:r>
              <a:rPr lang="tr-TR" dirty="0" smtClean="0"/>
              <a:t>Yerel Ağ Bağlantısı Özellikler</a:t>
            </a:r>
            <a:endParaRPr lang="tr-TR" dirty="0"/>
          </a:p>
        </p:txBody>
      </p:sp>
    </p:spTree>
    <p:extLst>
      <p:ext uri="{BB962C8B-B14F-4D97-AF65-F5344CB8AC3E}">
        <p14:creationId xmlns:p14="http://schemas.microsoft.com/office/powerpoint/2010/main" xmlns="" val="169770239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Başlık 1"/>
          <p:cNvSpPr txBox="1">
            <a:spLocks/>
          </p:cNvSpPr>
          <p:nvPr/>
        </p:nvSpPr>
        <p:spPr bwMode="auto">
          <a:xfrm>
            <a:off x="59404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r"/>
            <a:r>
              <a:rPr lang="tr-TR" sz="1400">
                <a:solidFill>
                  <a:srgbClr val="FFFFFF"/>
                </a:solidFill>
              </a:rPr>
              <a:t>İŞLETİM SİSTEMİNİ KULLANMA</a:t>
            </a:r>
          </a:p>
        </p:txBody>
      </p:sp>
      <p:sp>
        <p:nvSpPr>
          <p:cNvPr id="80900" name="Başlık 1"/>
          <p:cNvSpPr txBox="1">
            <a:spLocks/>
          </p:cNvSpPr>
          <p:nvPr/>
        </p:nvSpPr>
        <p:spPr bwMode="auto">
          <a:xfrm>
            <a:off x="250825" y="44450"/>
            <a:ext cx="2952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tr-TR" sz="1400">
                <a:solidFill>
                  <a:srgbClr val="FFFFFF"/>
                </a:solidFill>
              </a:rPr>
              <a:t>BİLGİSAYAR KULLANMA</a:t>
            </a:r>
          </a:p>
        </p:txBody>
      </p:sp>
      <p:sp>
        <p:nvSpPr>
          <p:cNvPr id="11" name="Başlık 2"/>
          <p:cNvSpPr txBox="1">
            <a:spLocks/>
          </p:cNvSpPr>
          <p:nvPr/>
        </p:nvSpPr>
        <p:spPr>
          <a:xfrm>
            <a:off x="250825" y="368300"/>
            <a:ext cx="8229600" cy="1252538"/>
          </a:xfrm>
          <a:prstGeom prst="rect">
            <a:avLst/>
          </a:prstGeom>
        </p:spPr>
        <p:txBody>
          <a:bodyPr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tr-TR" sz="4000" dirty="0" smtClean="0">
                <a:solidFill>
                  <a:schemeClr val="tx1"/>
                </a:solidFill>
              </a:rPr>
              <a:t>DONATILAR</a:t>
            </a:r>
            <a:endParaRPr lang="tr-TR" sz="4000" dirty="0">
              <a:solidFill>
                <a:schemeClr val="tx1"/>
              </a:solidFill>
            </a:endParaRPr>
          </a:p>
        </p:txBody>
      </p:sp>
      <p:pic>
        <p:nvPicPr>
          <p:cNvPr id="80904"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407988" y="1620838"/>
            <a:ext cx="2985996" cy="400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İçerik Yer Tutucusu 2"/>
          <p:cNvSpPr>
            <a:spLocks noGrp="1"/>
          </p:cNvSpPr>
          <p:nvPr>
            <p:ph idx="1"/>
          </p:nvPr>
        </p:nvSpPr>
        <p:spPr>
          <a:xfrm>
            <a:off x="3563888" y="1484784"/>
            <a:ext cx="5472609" cy="4464496"/>
          </a:xfrm>
        </p:spPr>
        <p:txBody>
          <a:bodyPr rtlCol="0">
            <a:normAutofit/>
          </a:bodyPr>
          <a:lstStyle/>
          <a:p>
            <a:pPr marL="0" indent="0" fontAlgn="auto">
              <a:spcAft>
                <a:spcPts val="0"/>
              </a:spcAft>
              <a:buNone/>
              <a:defRPr/>
            </a:pPr>
            <a:r>
              <a:rPr lang="tr-TR" dirty="0" smtClean="0"/>
              <a:t>Windows’la birlikte gelir ve bir dizi program içerir. Bunlardan bazıları:</a:t>
            </a:r>
          </a:p>
          <a:p>
            <a:pPr marL="274320" indent="-274320" fontAlgn="auto">
              <a:spcAft>
                <a:spcPts val="0"/>
              </a:spcAft>
              <a:defRPr/>
            </a:pPr>
            <a:r>
              <a:rPr lang="tr-TR" dirty="0" err="1" smtClean="0"/>
              <a:t>WordPad</a:t>
            </a:r>
            <a:endParaRPr lang="tr-TR" dirty="0" smtClean="0"/>
          </a:p>
          <a:p>
            <a:pPr marL="274320" indent="-274320" fontAlgn="auto">
              <a:spcAft>
                <a:spcPts val="0"/>
              </a:spcAft>
              <a:defRPr/>
            </a:pPr>
            <a:r>
              <a:rPr lang="tr-TR" dirty="0" smtClean="0"/>
              <a:t>Paint</a:t>
            </a:r>
          </a:p>
          <a:p>
            <a:pPr marL="274320" indent="-274320" fontAlgn="auto">
              <a:spcAft>
                <a:spcPts val="0"/>
              </a:spcAft>
              <a:defRPr/>
            </a:pPr>
            <a:r>
              <a:rPr lang="tr-TR" dirty="0" smtClean="0"/>
              <a:t>Hesap Makinesi</a:t>
            </a:r>
          </a:p>
          <a:p>
            <a:pPr marL="274320" indent="-274320" fontAlgn="auto">
              <a:spcAft>
                <a:spcPts val="0"/>
              </a:spcAft>
              <a:defRPr/>
            </a:pPr>
            <a:r>
              <a:rPr lang="tr-TR" dirty="0" smtClean="0"/>
              <a:t>Windows Media </a:t>
            </a:r>
            <a:r>
              <a:rPr lang="tr-TR" dirty="0" err="1" smtClean="0"/>
              <a:t>Player’dir</a:t>
            </a:r>
            <a:r>
              <a:rPr lang="tr-TR" dirty="0" smtClean="0"/>
              <a:t>.</a:t>
            </a:r>
          </a:p>
          <a:p>
            <a:pPr marL="0" indent="0" fontAlgn="auto">
              <a:spcAft>
                <a:spcPts val="0"/>
              </a:spcAft>
              <a:buFont typeface="Symbol" pitchFamily="18" charset="2"/>
              <a:buNone/>
              <a:defRPr/>
            </a:pPr>
            <a:endParaRPr lang="tr-TR" dirty="0" smtClean="0"/>
          </a:p>
          <a:p>
            <a:pPr marL="274320" indent="-274320" fontAlgn="auto">
              <a:spcAft>
                <a:spcPts val="0"/>
              </a:spcAft>
              <a:defRPr/>
            </a:pPr>
            <a:endParaRPr lang="tr-TR" dirty="0"/>
          </a:p>
        </p:txBody>
      </p:sp>
    </p:spTree>
    <p:extLst>
      <p:ext uri="{BB962C8B-B14F-4D97-AF65-F5344CB8AC3E}">
        <p14:creationId xmlns:p14="http://schemas.microsoft.com/office/powerpoint/2010/main" xmlns="" val="1803135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Yardımcı Programlar</a:t>
            </a:r>
            <a:endParaRPr lang="tr-TR" dirty="0"/>
          </a:p>
        </p:txBody>
      </p:sp>
      <p:sp>
        <p:nvSpPr>
          <p:cNvPr id="3" name="İçerik Yer Tutucusu 2"/>
          <p:cNvSpPr>
            <a:spLocks noGrp="1"/>
          </p:cNvSpPr>
          <p:nvPr>
            <p:ph idx="1"/>
          </p:nvPr>
        </p:nvSpPr>
        <p:spPr/>
        <p:txBody>
          <a:bodyPr/>
          <a:lstStyle/>
          <a:p>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755576" y="1912699"/>
            <a:ext cx="2520280" cy="1814550"/>
          </a:xfrm>
          <a:prstGeom prst="roundRect">
            <a:avLst>
              <a:gd name="adj" fmla="val 36749"/>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Resim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079333" y="3937991"/>
            <a:ext cx="1872766" cy="1795378"/>
          </a:xfrm>
          <a:prstGeom prst="roundRect">
            <a:avLst/>
          </a:prstGeom>
        </p:spPr>
      </p:pic>
      <p:pic>
        <p:nvPicPr>
          <p:cNvPr id="6" name="Resim 5"/>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5724128" y="3912466"/>
            <a:ext cx="2230564" cy="1846429"/>
          </a:xfrm>
          <a:prstGeom prst="roundRect">
            <a:avLst>
              <a:gd name="adj" fmla="val 27272"/>
            </a:avLst>
          </a:prstGeom>
        </p:spPr>
      </p:pic>
      <p:pic>
        <p:nvPicPr>
          <p:cNvPr id="7" name="Resim 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5680248" y="1976016"/>
            <a:ext cx="2120528" cy="1751233"/>
          </a:xfrm>
          <a:prstGeom prst="roundRect">
            <a:avLst/>
          </a:prstGeom>
        </p:spPr>
      </p:pic>
    </p:spTree>
    <p:extLst>
      <p:ext uri="{BB962C8B-B14F-4D97-AF65-F5344CB8AC3E}">
        <p14:creationId xmlns:p14="http://schemas.microsoft.com/office/powerpoint/2010/main" xmlns="" val="21458390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25760"/>
            <a:ext cx="5760640" cy="1143000"/>
          </a:xfrm>
        </p:spPr>
        <p:txBody>
          <a:bodyPr>
            <a:noAutofit/>
          </a:bodyPr>
          <a:lstStyle/>
          <a:p>
            <a:pPr lvl="0"/>
            <a:r>
              <a:rPr lang="de-DE" sz="3200" b="1" dirty="0" err="1"/>
              <a:t>Yardımcı</a:t>
            </a:r>
            <a:r>
              <a:rPr lang="de-DE" sz="3200" b="1" dirty="0"/>
              <a:t> </a:t>
            </a:r>
            <a:r>
              <a:rPr lang="de-DE" sz="3200" b="1" dirty="0" err="1" smtClean="0"/>
              <a:t>araçlar</a:t>
            </a:r>
            <a:r>
              <a:rPr lang="tr-TR" sz="3200" b="1" dirty="0" smtClean="0"/>
              <a:t/>
            </a:r>
            <a:br>
              <a:rPr lang="tr-TR" sz="3200" b="1" dirty="0" smtClean="0"/>
            </a:br>
            <a:r>
              <a:rPr lang="tr-TR" sz="3200" b="1" dirty="0" smtClean="0"/>
              <a:t>(</a:t>
            </a:r>
            <a:r>
              <a:rPr lang="tr-TR" sz="3200" b="1" dirty="0" err="1" smtClean="0"/>
              <a:t>Codec</a:t>
            </a:r>
            <a:r>
              <a:rPr lang="tr-TR" sz="3200" b="1" dirty="0" smtClean="0"/>
              <a:t>)</a:t>
            </a:r>
            <a:endParaRPr lang="tr-TR" sz="3200" b="1" dirty="0"/>
          </a:p>
        </p:txBody>
      </p:sp>
      <p:sp>
        <p:nvSpPr>
          <p:cNvPr id="4" name="İçerik Yer Tutucusu 3"/>
          <p:cNvSpPr>
            <a:spLocks noGrp="1"/>
          </p:cNvSpPr>
          <p:nvPr>
            <p:ph sz="half" idx="2"/>
          </p:nvPr>
        </p:nvSpPr>
        <p:spPr>
          <a:xfrm>
            <a:off x="539552" y="1600200"/>
            <a:ext cx="8147248" cy="4525963"/>
          </a:xfrm>
        </p:spPr>
        <p:txBody>
          <a:bodyPr>
            <a:normAutofit fontScale="92500" lnSpcReduction="10000"/>
          </a:bodyPr>
          <a:lstStyle/>
          <a:p>
            <a:r>
              <a:rPr lang="tr-TR" dirty="0"/>
              <a:t>Bazı video, ses dosyası uzantıları sadece kendine özel </a:t>
            </a:r>
            <a:r>
              <a:rPr lang="tr-TR" dirty="0" err="1" smtClean="0"/>
              <a:t>codec’i</a:t>
            </a:r>
            <a:r>
              <a:rPr lang="tr-TR" dirty="0" smtClean="0"/>
              <a:t> </a:t>
            </a:r>
            <a:r>
              <a:rPr lang="tr-TR" dirty="0"/>
              <a:t>ile çalıştırılabilir. Genelde indirdiğiniz filmler *.</a:t>
            </a:r>
            <a:r>
              <a:rPr lang="tr-TR" dirty="0" err="1"/>
              <a:t>avi</a:t>
            </a:r>
            <a:r>
              <a:rPr lang="tr-TR" dirty="0"/>
              <a:t>, *.</a:t>
            </a:r>
            <a:r>
              <a:rPr lang="tr-TR" dirty="0" err="1"/>
              <a:t>mpg</a:t>
            </a:r>
            <a:r>
              <a:rPr lang="tr-TR" dirty="0"/>
              <a:t> gibi her </a:t>
            </a:r>
            <a:r>
              <a:rPr lang="tr-TR" dirty="0" err="1"/>
              <a:t>playerda</a:t>
            </a:r>
            <a:r>
              <a:rPr lang="tr-TR" dirty="0"/>
              <a:t> </a:t>
            </a:r>
            <a:r>
              <a:rPr lang="tr-TR" dirty="0" err="1" smtClean="0"/>
              <a:t>codec’i</a:t>
            </a:r>
            <a:r>
              <a:rPr lang="tr-TR" dirty="0" smtClean="0"/>
              <a:t> </a:t>
            </a:r>
            <a:r>
              <a:rPr lang="tr-TR" dirty="0"/>
              <a:t>mevcut olan uzantılarda olduğu için ekstra bir </a:t>
            </a:r>
            <a:r>
              <a:rPr lang="tr-TR" dirty="0" err="1"/>
              <a:t>codec'e</a:t>
            </a:r>
            <a:r>
              <a:rPr lang="tr-TR" dirty="0"/>
              <a:t> ihtiyaç duymazlar ancak, bazı videolar, internetten indirdiğiniz bazı görüntüler hatta bazı ses dosyaları kendi </a:t>
            </a:r>
            <a:r>
              <a:rPr lang="tr-TR" dirty="0" err="1"/>
              <a:t>codecleri</a:t>
            </a:r>
            <a:r>
              <a:rPr lang="tr-TR" dirty="0"/>
              <a:t> olmadan çalışmayabilirler. </a:t>
            </a:r>
          </a:p>
          <a:p>
            <a:r>
              <a:rPr lang="tr-TR" dirty="0" smtClean="0"/>
              <a:t>İnternetten </a:t>
            </a:r>
            <a:r>
              <a:rPr lang="tr-TR" dirty="0"/>
              <a:t>bulabileceğiniz toplu </a:t>
            </a:r>
            <a:r>
              <a:rPr lang="tr-TR" dirty="0" err="1"/>
              <a:t>codec</a:t>
            </a:r>
            <a:r>
              <a:rPr lang="tr-TR" dirty="0"/>
              <a:t> paketleri en rahat çözüm olacaktır. En popüler ve geniş olanı ise "</a:t>
            </a:r>
            <a:r>
              <a:rPr lang="tr-TR" dirty="0">
                <a:solidFill>
                  <a:srgbClr val="FF0000"/>
                </a:solidFill>
              </a:rPr>
              <a:t>k-</a:t>
            </a:r>
            <a:r>
              <a:rPr lang="tr-TR" dirty="0" err="1">
                <a:solidFill>
                  <a:srgbClr val="FF0000"/>
                </a:solidFill>
              </a:rPr>
              <a:t>lite</a:t>
            </a:r>
            <a:r>
              <a:rPr lang="tr-TR" dirty="0">
                <a:solidFill>
                  <a:srgbClr val="FF0000"/>
                </a:solidFill>
              </a:rPr>
              <a:t> </a:t>
            </a:r>
            <a:r>
              <a:rPr lang="tr-TR" dirty="0" err="1">
                <a:solidFill>
                  <a:srgbClr val="FF0000"/>
                </a:solidFill>
              </a:rPr>
              <a:t>codec</a:t>
            </a:r>
            <a:r>
              <a:rPr lang="tr-TR" dirty="0">
                <a:solidFill>
                  <a:srgbClr val="FF0000"/>
                </a:solidFill>
              </a:rPr>
              <a:t> </a:t>
            </a:r>
            <a:r>
              <a:rPr lang="tr-TR" dirty="0" err="1">
                <a:solidFill>
                  <a:srgbClr val="FF0000"/>
                </a:solidFill>
              </a:rPr>
              <a:t>pack</a:t>
            </a:r>
            <a:r>
              <a:rPr lang="tr-TR" dirty="0" err="1"/>
              <a:t>"dir</a:t>
            </a:r>
            <a:r>
              <a:rPr lang="tr-TR" dirty="0"/>
              <a:t>. </a:t>
            </a:r>
            <a:r>
              <a:rPr lang="tr-TR" dirty="0" smtClean="0"/>
              <a:t>K-</a:t>
            </a:r>
            <a:r>
              <a:rPr lang="tr-TR" dirty="0" err="1" smtClean="0"/>
              <a:t>lite</a:t>
            </a:r>
            <a:r>
              <a:rPr lang="tr-TR" dirty="0" smtClean="0"/>
              <a:t> </a:t>
            </a:r>
            <a:r>
              <a:rPr lang="tr-TR" dirty="0" err="1"/>
              <a:t>codec</a:t>
            </a:r>
            <a:r>
              <a:rPr lang="tr-TR" dirty="0"/>
              <a:t> </a:t>
            </a:r>
            <a:r>
              <a:rPr lang="tr-TR" dirty="0" err="1"/>
              <a:t>pack'i</a:t>
            </a:r>
            <a:r>
              <a:rPr lang="tr-TR" dirty="0"/>
              <a:t> indirdikten sonra(</a:t>
            </a:r>
            <a:r>
              <a:rPr lang="tr-TR" dirty="0" err="1"/>
              <a:t>basic</a:t>
            </a:r>
            <a:r>
              <a:rPr lang="tr-TR" dirty="0"/>
              <a:t> veya </a:t>
            </a:r>
            <a:r>
              <a:rPr lang="tr-TR" dirty="0" err="1"/>
              <a:t>full</a:t>
            </a:r>
            <a:r>
              <a:rPr lang="tr-TR" dirty="0"/>
              <a:t> tercih sizin)  kurulum esnasında hiç </a:t>
            </a:r>
            <a:r>
              <a:rPr lang="tr-TR" dirty="0" err="1"/>
              <a:t>birşeyi</a:t>
            </a:r>
            <a:r>
              <a:rPr lang="tr-TR" dirty="0"/>
              <a:t> değiştirmenize gerek yok.</a:t>
            </a:r>
          </a:p>
        </p:txBody>
      </p:sp>
      <p:sp>
        <p:nvSpPr>
          <p:cNvPr id="6" name="Dikdörtgen 5"/>
          <p:cNvSpPr/>
          <p:nvPr/>
        </p:nvSpPr>
        <p:spPr>
          <a:xfrm>
            <a:off x="219596" y="6133946"/>
            <a:ext cx="8784976" cy="369332"/>
          </a:xfrm>
          <a:prstGeom prst="rect">
            <a:avLst/>
          </a:prstGeom>
        </p:spPr>
        <p:txBody>
          <a:bodyPr wrap="square">
            <a:spAutoFit/>
          </a:bodyPr>
          <a:lstStyle/>
          <a:p>
            <a:r>
              <a:rPr lang="tr-TR" dirty="0" smtClean="0"/>
              <a:t>Bu adresten indirebilirsiniz : </a:t>
            </a:r>
            <a:r>
              <a:rPr lang="tr-TR" dirty="0" smtClean="0">
                <a:solidFill>
                  <a:srgbClr val="FF0000"/>
                </a:solidFill>
              </a:rPr>
              <a:t>http</a:t>
            </a:r>
            <a:r>
              <a:rPr lang="tr-TR" dirty="0">
                <a:solidFill>
                  <a:srgbClr val="FF0000"/>
                </a:solidFill>
              </a:rPr>
              <a:t>://www.free-codecs.com/download/k_lite_codec_pack.htm</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67544" y="259160"/>
            <a:ext cx="1152128" cy="968028"/>
          </a:xfrm>
          <a:prstGeom prst="roundRect">
            <a:avLst>
              <a:gd name="adj" fmla="val 36749"/>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39466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16632"/>
            <a:ext cx="5904656" cy="1143000"/>
          </a:xfrm>
        </p:spPr>
        <p:txBody>
          <a:bodyPr>
            <a:noAutofit/>
          </a:bodyPr>
          <a:lstStyle/>
          <a:p>
            <a:pPr lvl="0"/>
            <a:r>
              <a:rPr lang="de-DE" sz="3200" b="1" dirty="0" err="1"/>
              <a:t>Yardımcı</a:t>
            </a:r>
            <a:r>
              <a:rPr lang="de-DE" sz="3200" b="1" dirty="0"/>
              <a:t> </a:t>
            </a:r>
            <a:r>
              <a:rPr lang="de-DE" sz="3200" b="1" dirty="0" err="1" smtClean="0"/>
              <a:t>araçlar</a:t>
            </a:r>
            <a:r>
              <a:rPr lang="tr-TR" sz="3200" b="1" dirty="0" smtClean="0"/>
              <a:t> </a:t>
            </a:r>
            <a:br>
              <a:rPr lang="tr-TR" sz="3200" b="1" dirty="0" smtClean="0"/>
            </a:br>
            <a:r>
              <a:rPr lang="tr-TR" sz="3200" b="1" dirty="0" smtClean="0"/>
              <a:t>(Flash Player)</a:t>
            </a:r>
            <a:endParaRPr lang="tr-TR" sz="3200" b="1" dirty="0"/>
          </a:p>
        </p:txBody>
      </p:sp>
      <p:sp>
        <p:nvSpPr>
          <p:cNvPr id="4" name="İçerik Yer Tutucusu 3"/>
          <p:cNvSpPr>
            <a:spLocks noGrp="1"/>
          </p:cNvSpPr>
          <p:nvPr>
            <p:ph sz="half" idx="2"/>
          </p:nvPr>
        </p:nvSpPr>
        <p:spPr>
          <a:xfrm>
            <a:off x="539552" y="1600200"/>
            <a:ext cx="8147248" cy="4525963"/>
          </a:xfrm>
        </p:spPr>
        <p:txBody>
          <a:bodyPr>
            <a:normAutofit/>
          </a:bodyPr>
          <a:lstStyle/>
          <a:p>
            <a:r>
              <a:rPr lang="tr-TR" dirty="0"/>
              <a:t>Tarayıcı tabanlı bir uygulama olan </a:t>
            </a:r>
            <a:r>
              <a:rPr lang="tr-TR" dirty="0" err="1"/>
              <a:t>Adobe</a:t>
            </a:r>
            <a:r>
              <a:rPr lang="tr-TR" dirty="0"/>
              <a:t> Flash Player, bu platformda hazırlanmış video ve animasyon içeriklerini çalıştırır. Zengin bir web deneyimi için bilgisayarınızda mutlaka bulunması gereken bir uygulamadır.</a:t>
            </a:r>
          </a:p>
          <a:p>
            <a:r>
              <a:rPr lang="tr-TR" dirty="0" err="1"/>
              <a:t>Adobe</a:t>
            </a:r>
            <a:r>
              <a:rPr lang="tr-TR" dirty="0"/>
              <a:t> Flash Player ile internet tarayıcınızda </a:t>
            </a:r>
            <a:r>
              <a:rPr lang="tr-TR" dirty="0" err="1"/>
              <a:t>flash</a:t>
            </a:r>
            <a:r>
              <a:rPr lang="tr-TR" dirty="0"/>
              <a:t> eklentisine sahip olabilecek ve bu sayede web tabanlı animasyonları, oyunları veya </a:t>
            </a:r>
            <a:r>
              <a:rPr lang="tr-TR" dirty="0" err="1"/>
              <a:t>flash</a:t>
            </a:r>
            <a:r>
              <a:rPr lang="tr-TR" dirty="0"/>
              <a:t> desteği gerektiren tüm uygulamaları çalıştırabileceksiniz.</a:t>
            </a:r>
          </a:p>
          <a:p>
            <a:endParaRPr lang="tr-TR" dirty="0"/>
          </a:p>
        </p:txBody>
      </p:sp>
      <p:sp>
        <p:nvSpPr>
          <p:cNvPr id="6" name="Dikdörtgen 5"/>
          <p:cNvSpPr/>
          <p:nvPr/>
        </p:nvSpPr>
        <p:spPr>
          <a:xfrm>
            <a:off x="971600" y="6133946"/>
            <a:ext cx="7632848" cy="400110"/>
          </a:xfrm>
          <a:prstGeom prst="rect">
            <a:avLst/>
          </a:prstGeom>
        </p:spPr>
        <p:txBody>
          <a:bodyPr wrap="square">
            <a:spAutoFit/>
          </a:bodyPr>
          <a:lstStyle/>
          <a:p>
            <a:r>
              <a:rPr lang="tr-TR" sz="2000" b="1" dirty="0" smtClean="0"/>
              <a:t>Bu adresten indirebilirsiniz : </a:t>
            </a:r>
            <a:r>
              <a:rPr lang="tr-TR" sz="2000" b="1" dirty="0">
                <a:solidFill>
                  <a:srgbClr val="FF0000"/>
                </a:solidFill>
              </a:rPr>
              <a:t>http://get.adobe.com/tr/flashplayer/</a:t>
            </a:r>
          </a:p>
        </p:txBody>
      </p:sp>
      <p:pic>
        <p:nvPicPr>
          <p:cNvPr id="3" name="Resim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94978" y="229763"/>
            <a:ext cx="1008670" cy="966989"/>
          </a:xfrm>
          <a:prstGeom prst="roundRect">
            <a:avLst/>
          </a:prstGeom>
        </p:spPr>
      </p:pic>
    </p:spTree>
    <p:extLst>
      <p:ext uri="{BB962C8B-B14F-4D97-AF65-F5344CB8AC3E}">
        <p14:creationId xmlns:p14="http://schemas.microsoft.com/office/powerpoint/2010/main" xmlns="" val="2971868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88640"/>
            <a:ext cx="6048672" cy="1143000"/>
          </a:xfrm>
        </p:spPr>
        <p:txBody>
          <a:bodyPr>
            <a:noAutofit/>
          </a:bodyPr>
          <a:lstStyle/>
          <a:p>
            <a:pPr lvl="0"/>
            <a:r>
              <a:rPr lang="de-DE" sz="3200" b="1" dirty="0" err="1"/>
              <a:t>Yardımcı</a:t>
            </a:r>
            <a:r>
              <a:rPr lang="de-DE" sz="3200" b="1" dirty="0"/>
              <a:t> </a:t>
            </a:r>
            <a:r>
              <a:rPr lang="de-DE" sz="3200" b="1" dirty="0" err="1" smtClean="0"/>
              <a:t>araçlar</a:t>
            </a:r>
            <a:r>
              <a:rPr lang="tr-TR" sz="3200" b="1" dirty="0" smtClean="0"/>
              <a:t> </a:t>
            </a:r>
            <a:br>
              <a:rPr lang="tr-TR" sz="3200" b="1" dirty="0" smtClean="0"/>
            </a:br>
            <a:r>
              <a:rPr lang="tr-TR" sz="3200" b="1" dirty="0" smtClean="0"/>
              <a:t>(Java)</a:t>
            </a:r>
            <a:endParaRPr lang="tr-TR" sz="3200" b="1" dirty="0"/>
          </a:p>
        </p:txBody>
      </p:sp>
      <p:sp>
        <p:nvSpPr>
          <p:cNvPr id="4" name="İçerik Yer Tutucusu 3"/>
          <p:cNvSpPr>
            <a:spLocks noGrp="1"/>
          </p:cNvSpPr>
          <p:nvPr>
            <p:ph sz="half" idx="2"/>
          </p:nvPr>
        </p:nvSpPr>
        <p:spPr>
          <a:xfrm>
            <a:off x="539552" y="1772816"/>
            <a:ext cx="8147248" cy="4353347"/>
          </a:xfrm>
        </p:spPr>
        <p:txBody>
          <a:bodyPr>
            <a:normAutofit/>
          </a:bodyPr>
          <a:lstStyle/>
          <a:p>
            <a:r>
              <a:rPr lang="tr-TR" dirty="0"/>
              <a:t>Java yazılımı online oyun oynamanızı, dünyanın dört bir yanındaki insanlarla sohbet etmenizi, konut kredinizin faizini hesaplamanızı, resimleri üç boyutlu olarak görüntülemenizi ve daha pek çok şey yapmanızı </a:t>
            </a:r>
            <a:r>
              <a:rPr lang="tr-TR" dirty="0" smtClean="0"/>
              <a:t>sağlayan yardımcı bir programdır. </a:t>
            </a:r>
            <a:r>
              <a:rPr lang="tr-TR" dirty="0" err="1" smtClean="0"/>
              <a:t>Mebbis</a:t>
            </a:r>
            <a:r>
              <a:rPr lang="tr-TR" dirty="0" smtClean="0"/>
              <a:t> ile ilgili </a:t>
            </a:r>
            <a:r>
              <a:rPr lang="tr-TR" dirty="0"/>
              <a:t>iş </a:t>
            </a:r>
            <a:r>
              <a:rPr lang="tr-TR" dirty="0" smtClean="0"/>
              <a:t>işlemlerde rapor alabilmek içinde bilgisayarda kurulu olması gereken bir uygulamadır.</a:t>
            </a:r>
            <a:endParaRPr lang="tr-TR" dirty="0"/>
          </a:p>
        </p:txBody>
      </p:sp>
      <p:sp>
        <p:nvSpPr>
          <p:cNvPr id="6" name="Dikdörtgen 5"/>
          <p:cNvSpPr/>
          <p:nvPr/>
        </p:nvSpPr>
        <p:spPr>
          <a:xfrm>
            <a:off x="971600" y="6133946"/>
            <a:ext cx="7632848" cy="400110"/>
          </a:xfrm>
          <a:prstGeom prst="rect">
            <a:avLst/>
          </a:prstGeom>
        </p:spPr>
        <p:txBody>
          <a:bodyPr wrap="square">
            <a:spAutoFit/>
          </a:bodyPr>
          <a:lstStyle/>
          <a:p>
            <a:r>
              <a:rPr lang="tr-TR" sz="2000" b="1" dirty="0" smtClean="0"/>
              <a:t>Bu adresten indirebilirsiniz : </a:t>
            </a:r>
            <a:r>
              <a:rPr lang="tr-TR" sz="2000" b="1" dirty="0">
                <a:solidFill>
                  <a:srgbClr val="FF0000"/>
                </a:solidFill>
              </a:rPr>
              <a:t>http://www.java.com/tr/</a:t>
            </a:r>
          </a:p>
        </p:txBody>
      </p:sp>
      <p:pic>
        <p:nvPicPr>
          <p:cNvPr id="3" name="Resim 2"/>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395536" y="332656"/>
            <a:ext cx="1438476" cy="838317"/>
          </a:xfrm>
          <a:prstGeom prst="roundRect">
            <a:avLst>
              <a:gd name="adj" fmla="val 27272"/>
            </a:avLst>
          </a:prstGeom>
        </p:spPr>
      </p:pic>
    </p:spTree>
    <p:extLst>
      <p:ext uri="{BB962C8B-B14F-4D97-AF65-F5344CB8AC3E}">
        <p14:creationId xmlns:p14="http://schemas.microsoft.com/office/powerpoint/2010/main" xmlns="" val="5192152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188640"/>
            <a:ext cx="6008588" cy="1143000"/>
          </a:xfrm>
        </p:spPr>
        <p:txBody>
          <a:bodyPr>
            <a:normAutofit fontScale="90000"/>
          </a:bodyPr>
          <a:lstStyle/>
          <a:p>
            <a:pPr lvl="0"/>
            <a:r>
              <a:rPr lang="de-DE" sz="3600" b="1" dirty="0" err="1"/>
              <a:t>Yardımcı</a:t>
            </a:r>
            <a:r>
              <a:rPr lang="de-DE" sz="3600" b="1" dirty="0"/>
              <a:t> </a:t>
            </a:r>
            <a:r>
              <a:rPr lang="de-DE" sz="3600" b="1" dirty="0" err="1" smtClean="0"/>
              <a:t>araçlar</a:t>
            </a:r>
            <a:r>
              <a:rPr lang="tr-TR" sz="3600" b="1" dirty="0" smtClean="0"/>
              <a:t> </a:t>
            </a:r>
            <a:br>
              <a:rPr lang="tr-TR" sz="3600" b="1" dirty="0" smtClean="0"/>
            </a:br>
            <a:r>
              <a:rPr lang="tr-TR" sz="3600" b="1" dirty="0" smtClean="0"/>
              <a:t>(PDF Okuyucu)</a:t>
            </a:r>
            <a:endParaRPr lang="tr-TR" sz="3600" b="1" dirty="0"/>
          </a:p>
        </p:txBody>
      </p:sp>
      <p:sp>
        <p:nvSpPr>
          <p:cNvPr id="4" name="İçerik Yer Tutucusu 3"/>
          <p:cNvSpPr>
            <a:spLocks noGrp="1"/>
          </p:cNvSpPr>
          <p:nvPr>
            <p:ph sz="half" idx="2"/>
          </p:nvPr>
        </p:nvSpPr>
        <p:spPr>
          <a:xfrm>
            <a:off x="323528" y="1412776"/>
            <a:ext cx="8496944" cy="4353347"/>
          </a:xfrm>
        </p:spPr>
        <p:txBody>
          <a:bodyPr>
            <a:noAutofit/>
          </a:bodyPr>
          <a:lstStyle/>
          <a:p>
            <a:r>
              <a:rPr lang="tr-TR" sz="2000" b="1" dirty="0" err="1"/>
              <a:t>Adobe</a:t>
            </a:r>
            <a:r>
              <a:rPr lang="tr-TR" sz="2000" b="1" dirty="0"/>
              <a:t> Reader</a:t>
            </a:r>
            <a:r>
              <a:rPr lang="tr-TR" sz="2000" dirty="0"/>
              <a:t> yazılımı elektronik doküman paylaşımı konusunda dünya </a:t>
            </a:r>
            <a:r>
              <a:rPr lang="tr-TR" sz="2000" dirty="0" err="1"/>
              <a:t>standartı</a:t>
            </a:r>
            <a:r>
              <a:rPr lang="tr-TR" sz="2000" dirty="0"/>
              <a:t> olarak belirlenmiş PDF formatındaki dosyaları açabilmenize yardımcı olan ücretsiz bir </a:t>
            </a:r>
            <a:r>
              <a:rPr lang="tr-TR" sz="2000" b="1" dirty="0"/>
              <a:t>PDF okuyucudur.</a:t>
            </a:r>
            <a:endParaRPr lang="tr-TR" sz="2000" dirty="0"/>
          </a:p>
          <a:p>
            <a:r>
              <a:rPr lang="tr-TR" sz="2000" dirty="0"/>
              <a:t>Tüm PDF dosyalarını açabilen ve hepsiyle </a:t>
            </a:r>
            <a:r>
              <a:rPr lang="tr-TR" sz="2000" b="1" dirty="0"/>
              <a:t>uyum içinde</a:t>
            </a:r>
            <a:r>
              <a:rPr lang="tr-TR" sz="2000" dirty="0"/>
              <a:t> çalışabilen tek PDF gösterici olan </a:t>
            </a:r>
            <a:r>
              <a:rPr lang="tr-TR" sz="2000" b="1" dirty="0" err="1"/>
              <a:t>Adobe</a:t>
            </a:r>
            <a:r>
              <a:rPr lang="tr-TR" sz="2000" b="1" dirty="0"/>
              <a:t> Reader</a:t>
            </a:r>
            <a:r>
              <a:rPr lang="tr-TR" sz="2000" dirty="0"/>
              <a:t> ile PDF dosyalarını açabilir, gösterebilir, doküman içinde arama yapabilir, dokümanları </a:t>
            </a:r>
            <a:r>
              <a:rPr lang="tr-TR" sz="2000" b="1" dirty="0"/>
              <a:t>dijital olarak imzalayabilir</a:t>
            </a:r>
            <a:r>
              <a:rPr lang="tr-TR" sz="2000" dirty="0"/>
              <a:t>, onaylama ve tanımlamalar yapabilir, yazıcıdan baskı alabilir ve sahip olduğunuz diğer PDF dosyaları ile birleştirme işlemi gerçekleştirebilirsiniz.</a:t>
            </a:r>
          </a:p>
          <a:p>
            <a:r>
              <a:rPr lang="tr-TR" sz="2000" dirty="0"/>
              <a:t>Sade bir görünüme sahip olan program basit menüleri ile tüm bilgisayar kullanıcıları tarafından rahatlıkla kullanılabilir. </a:t>
            </a:r>
            <a:r>
              <a:rPr lang="tr-TR" sz="2000" dirty="0" err="1"/>
              <a:t>Adobe</a:t>
            </a:r>
            <a:r>
              <a:rPr lang="tr-TR" sz="2000" dirty="0"/>
              <a:t> Reader bir PDF dosyası açtığınızda ve bu dosyayı incelerken ihtiyacınız olabilecek tüm araçları içeren güçlü bir yardımcı araçtır.</a:t>
            </a:r>
          </a:p>
          <a:p>
            <a:endParaRPr lang="tr-TR" sz="2000" dirty="0"/>
          </a:p>
        </p:txBody>
      </p:sp>
      <p:sp>
        <p:nvSpPr>
          <p:cNvPr id="6" name="Dikdörtgen 5"/>
          <p:cNvSpPr/>
          <p:nvPr/>
        </p:nvSpPr>
        <p:spPr>
          <a:xfrm>
            <a:off x="323528" y="6133946"/>
            <a:ext cx="8568952" cy="400110"/>
          </a:xfrm>
          <a:prstGeom prst="rect">
            <a:avLst/>
          </a:prstGeom>
        </p:spPr>
        <p:txBody>
          <a:bodyPr wrap="square">
            <a:spAutoFit/>
          </a:bodyPr>
          <a:lstStyle/>
          <a:p>
            <a:r>
              <a:rPr lang="tr-TR" sz="2000" b="1" dirty="0" smtClean="0"/>
              <a:t>Bu adresten indirebilirsiniz : </a:t>
            </a:r>
            <a:r>
              <a:rPr lang="tr-TR" sz="2000" b="1" dirty="0">
                <a:solidFill>
                  <a:srgbClr val="FF0000"/>
                </a:solidFill>
              </a:rPr>
              <a:t>http://www.adobe.com/tr/products/reader.html</a:t>
            </a:r>
          </a:p>
        </p:txBody>
      </p:sp>
      <p:pic>
        <p:nvPicPr>
          <p:cNvPr id="3" name="Resim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61627" y="260648"/>
            <a:ext cx="943653" cy="936104"/>
          </a:xfrm>
          <a:prstGeom prst="roundRect">
            <a:avLst/>
          </a:prstGeom>
        </p:spPr>
      </p:pic>
    </p:spTree>
    <p:extLst>
      <p:ext uri="{BB962C8B-B14F-4D97-AF65-F5344CB8AC3E}">
        <p14:creationId xmlns:p14="http://schemas.microsoft.com/office/powerpoint/2010/main" xmlns="" val="28060772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212976"/>
            <a:ext cx="7772400" cy="1362075"/>
          </a:xfrm>
        </p:spPr>
        <p:txBody>
          <a:bodyPr/>
          <a:lstStyle/>
          <a:p>
            <a:r>
              <a:rPr lang="tr-TR" dirty="0" smtClean="0"/>
              <a:t>Teşekkürler</a:t>
            </a:r>
            <a:endParaRPr lang="tr-TR" dirty="0"/>
          </a:p>
        </p:txBody>
      </p:sp>
      <p:sp>
        <p:nvSpPr>
          <p:cNvPr id="3" name="Metin Yer Tutucusu 2"/>
          <p:cNvSpPr>
            <a:spLocks noGrp="1"/>
          </p:cNvSpPr>
          <p:nvPr>
            <p:ph type="body" idx="1"/>
          </p:nvPr>
        </p:nvSpPr>
        <p:spPr>
          <a:xfrm>
            <a:off x="683568" y="4869160"/>
            <a:ext cx="7772400" cy="1500187"/>
          </a:xfrm>
        </p:spPr>
        <p:txBody>
          <a:bodyPr/>
          <a:lstStyle/>
          <a:p>
            <a:r>
              <a:rPr lang="tr-TR" b="0" dirty="0" smtClean="0"/>
              <a:t>Yenilik ve Eğitim Teknolojileri Genel Müdürlüğü</a:t>
            </a:r>
            <a:endParaRPr lang="tr-TR" b="0" dirty="0"/>
          </a:p>
        </p:txBody>
      </p:sp>
    </p:spTree>
    <p:extLst>
      <p:ext uri="{BB962C8B-B14F-4D97-AF65-F5344CB8AC3E}">
        <p14:creationId xmlns:p14="http://schemas.microsoft.com/office/powerpoint/2010/main" xmlns="" val="3547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2054" y="116632"/>
            <a:ext cx="7067128" cy="1143000"/>
          </a:xfrm>
        </p:spPr>
        <p:txBody>
          <a:bodyPr>
            <a:normAutofit/>
          </a:bodyPr>
          <a:lstStyle/>
          <a:p>
            <a:pPr lvl="0"/>
            <a:r>
              <a:rPr lang="tr-TR" b="1" dirty="0"/>
              <a:t>Masaüstü </a:t>
            </a:r>
            <a:r>
              <a:rPr lang="tr-TR" b="1" dirty="0" smtClean="0"/>
              <a:t>ögeleri</a:t>
            </a:r>
            <a:endParaRPr lang="tr-TR" b="1" dirty="0"/>
          </a:p>
        </p:txBody>
      </p:sp>
      <p:pic>
        <p:nvPicPr>
          <p:cNvPr id="7" name="Resim 6"/>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380215" y="1628800"/>
            <a:ext cx="1747317" cy="1394324"/>
          </a:xfrm>
          <a:prstGeom prst="roundRect">
            <a:avLst/>
          </a:prstGeom>
        </p:spPr>
      </p:pic>
      <p:pic>
        <p:nvPicPr>
          <p:cNvPr id="8" name="Resim 7"/>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3570170" y="4693772"/>
            <a:ext cx="1747317" cy="1366566"/>
          </a:xfrm>
          <a:prstGeom prst="roundRect">
            <a:avLst/>
          </a:prstGeom>
        </p:spPr>
      </p:pic>
      <p:pic>
        <p:nvPicPr>
          <p:cNvPr id="9" name="Resim 8"/>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6856412" y="4666014"/>
            <a:ext cx="1747316" cy="1394324"/>
          </a:xfrm>
          <a:prstGeom prst="roundRect">
            <a:avLst/>
          </a:prstGeom>
        </p:spPr>
      </p:pic>
      <p:sp>
        <p:nvSpPr>
          <p:cNvPr id="11" name="İçerik Yer Tutucusu 6"/>
          <p:cNvSpPr>
            <a:spLocks noGrp="1"/>
          </p:cNvSpPr>
          <p:nvPr>
            <p:ph idx="1"/>
          </p:nvPr>
        </p:nvSpPr>
        <p:spPr>
          <a:xfrm>
            <a:off x="2411760" y="1628800"/>
            <a:ext cx="4680519" cy="3064972"/>
          </a:xfrm>
        </p:spPr>
        <p:txBody>
          <a:bodyPr>
            <a:normAutofit/>
          </a:bodyPr>
          <a:lstStyle/>
          <a:p>
            <a:pPr marL="0" indent="0">
              <a:buNone/>
            </a:pPr>
            <a:r>
              <a:rPr lang="tr-TR" sz="2400" dirty="0" smtClean="0"/>
              <a:t>Masaüstünde bazı temel simgeler bulunur. Bunlar;</a:t>
            </a:r>
          </a:p>
          <a:p>
            <a:r>
              <a:rPr lang="tr-TR" sz="2400" dirty="0" smtClean="0"/>
              <a:t>Bilgisayar(</a:t>
            </a:r>
            <a:r>
              <a:rPr lang="tr-TR" sz="2400" dirty="0" err="1" smtClean="0"/>
              <a:t>ım</a:t>
            </a:r>
            <a:r>
              <a:rPr lang="tr-TR" sz="2400" dirty="0" smtClean="0"/>
              <a:t>)</a:t>
            </a:r>
          </a:p>
          <a:p>
            <a:r>
              <a:rPr lang="tr-TR" sz="2400" dirty="0" smtClean="0"/>
              <a:t>Belgeler(im)</a:t>
            </a:r>
          </a:p>
          <a:p>
            <a:r>
              <a:rPr lang="tr-TR" sz="2400" dirty="0" smtClean="0"/>
              <a:t>Ağ (Bağlantılarım)</a:t>
            </a:r>
          </a:p>
          <a:p>
            <a:r>
              <a:rPr lang="tr-TR" sz="2400" dirty="0" smtClean="0"/>
              <a:t>İnternet Explorer</a:t>
            </a:r>
          </a:p>
          <a:p>
            <a:r>
              <a:rPr lang="tr-TR" sz="2400" dirty="0" smtClean="0"/>
              <a:t>Geri </a:t>
            </a:r>
            <a:r>
              <a:rPr lang="tr-TR" sz="2400" dirty="0"/>
              <a:t>Dönüşüm Kutusu</a:t>
            </a:r>
          </a:p>
          <a:p>
            <a:endParaRPr lang="tr-TR" sz="2400" dirty="0" smtClean="0"/>
          </a:p>
        </p:txBody>
      </p:sp>
      <p:pic>
        <p:nvPicPr>
          <p:cNvPr id="3" name="Resim 2"/>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72756" y="4680893"/>
            <a:ext cx="1747317" cy="1379445"/>
          </a:xfrm>
          <a:prstGeom prst="roundRect">
            <a:avLst/>
          </a:prstGeom>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856412" y="1661457"/>
            <a:ext cx="1747316" cy="1394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4015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İçerik Yer Tutucusu 1"/>
          <p:cNvSpPr>
            <a:spLocks noGrp="1"/>
          </p:cNvSpPr>
          <p:nvPr>
            <p:ph idx="1"/>
          </p:nvPr>
        </p:nvSpPr>
        <p:spPr>
          <a:xfrm>
            <a:off x="538163" y="1340768"/>
            <a:ext cx="8272462" cy="2089150"/>
          </a:xfrm>
        </p:spPr>
        <p:txBody>
          <a:bodyPr/>
          <a:lstStyle/>
          <a:p>
            <a:r>
              <a:rPr lang="tr-TR" sz="2400" dirty="0" smtClean="0"/>
              <a:t>Ekranın altında bulunan GÖREV ÇUBUĞU, açık program ve dosyaların pencerelerini temsil eden düğmelerin yanı sıra, program hizmetleri ve komutlarını çalıştırmak için tıklanabilen düğmelerden oluşur. Görev çubuğu kilitli değilse istenilen yere taşınır</a:t>
            </a:r>
          </a:p>
        </p:txBody>
      </p:sp>
      <p:sp>
        <p:nvSpPr>
          <p:cNvPr id="41993" name="Dikdörtgen 11"/>
          <p:cNvSpPr>
            <a:spLocks noChangeArrowheads="1"/>
          </p:cNvSpPr>
          <p:nvPr/>
        </p:nvSpPr>
        <p:spPr bwMode="auto">
          <a:xfrm>
            <a:off x="984250" y="6351588"/>
            <a:ext cx="29146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r-TR" dirty="0"/>
              <a:t>Görev Çubuğu Ayarları yapılır</a:t>
            </a:r>
          </a:p>
        </p:txBody>
      </p:sp>
      <p:pic>
        <p:nvPicPr>
          <p:cNvPr id="41994" name="Picture 9"/>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034260" y="3816052"/>
            <a:ext cx="3024188" cy="278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b="-12529"/>
          <a:stretch/>
        </p:blipFill>
        <p:spPr bwMode="auto">
          <a:xfrm>
            <a:off x="1097756" y="4202112"/>
            <a:ext cx="2246312" cy="2395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Resim 1"/>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323528" y="3279452"/>
            <a:ext cx="8496944" cy="509588"/>
          </a:xfrm>
          <a:prstGeom prst="rect">
            <a:avLst/>
          </a:prstGeom>
        </p:spPr>
      </p:pic>
      <p:cxnSp>
        <p:nvCxnSpPr>
          <p:cNvPr id="9" name="Düz Ok Bağlayıcısı 8"/>
          <p:cNvCxnSpPr/>
          <p:nvPr/>
        </p:nvCxnSpPr>
        <p:spPr>
          <a:xfrm flipH="1" flipV="1">
            <a:off x="2238376" y="5951539"/>
            <a:ext cx="893464" cy="40163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 name="Dikdörtgen 2"/>
          <p:cNvSpPr/>
          <p:nvPr/>
        </p:nvSpPr>
        <p:spPr>
          <a:xfrm>
            <a:off x="395536" y="478413"/>
            <a:ext cx="6394829" cy="646331"/>
          </a:xfrm>
          <a:prstGeom prst="rect">
            <a:avLst/>
          </a:prstGeom>
        </p:spPr>
        <p:txBody>
          <a:bodyPr wrap="none">
            <a:spAutoFit/>
          </a:bodyPr>
          <a:lstStyle/>
          <a:p>
            <a:pPr lvl="1" algn="ctr">
              <a:defRPr/>
            </a:pPr>
            <a:r>
              <a:rPr lang="tr-TR" sz="3600" b="1" dirty="0"/>
              <a:t>WINDOWS 7 TEMEL İŞLEMLER</a:t>
            </a:r>
            <a:endParaRPr lang="tr-TR" sz="3600" dirty="0"/>
          </a:p>
        </p:txBody>
      </p:sp>
    </p:spTree>
    <p:extLst>
      <p:ext uri="{BB962C8B-B14F-4D97-AF65-F5344CB8AC3E}">
        <p14:creationId xmlns:p14="http://schemas.microsoft.com/office/powerpoint/2010/main" xmlns="" val="767979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Başlat Menüsü</a:t>
            </a:r>
            <a:endParaRPr lang="tr-TR" dirty="0"/>
          </a:p>
        </p:txBody>
      </p:sp>
      <p:sp>
        <p:nvSpPr>
          <p:cNvPr id="3" name="İçerik Yer Tutucusu 2"/>
          <p:cNvSpPr>
            <a:spLocks noGrp="1"/>
          </p:cNvSpPr>
          <p:nvPr>
            <p:ph idx="1"/>
          </p:nvPr>
        </p:nvSpPr>
        <p:spPr>
          <a:xfrm>
            <a:off x="3851920" y="1645809"/>
            <a:ext cx="5040560" cy="4525963"/>
          </a:xfrm>
        </p:spPr>
        <p:txBody>
          <a:bodyPr/>
          <a:lstStyle/>
          <a:p>
            <a:pPr marL="0" indent="0">
              <a:buNone/>
            </a:pPr>
            <a:r>
              <a:rPr lang="tr-TR" b="1" dirty="0"/>
              <a:t>	</a:t>
            </a:r>
            <a:r>
              <a:rPr lang="tr-TR" dirty="0" smtClean="0"/>
              <a:t>Bilgisayarda </a:t>
            </a:r>
            <a:r>
              <a:rPr lang="tr-TR" dirty="0"/>
              <a:t>yüklü olan programlardan birini çalıştırmaya, dosya yada klasörleri aramaya, yüklü aygıtlarla ilgili seçeneklere başlat menüsü aracılığıyla ulaşılır.</a:t>
            </a:r>
          </a:p>
        </p:txBody>
      </p:sp>
      <p:pic>
        <p:nvPicPr>
          <p:cNvPr id="4" name="Resim 3"/>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251520" y="5809862"/>
            <a:ext cx="7704856" cy="785236"/>
          </a:xfrm>
          <a:prstGeom prst="rect">
            <a:avLst/>
          </a:prstGeom>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51520" y="1416158"/>
            <a:ext cx="3484714" cy="4376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şağı Ok 4"/>
          <p:cNvSpPr/>
          <p:nvPr/>
        </p:nvSpPr>
        <p:spPr>
          <a:xfrm>
            <a:off x="539552" y="5085184"/>
            <a:ext cx="792088" cy="849193"/>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tr-T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107970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9776"/>
            <a:ext cx="7067128" cy="1143000"/>
          </a:xfrm>
        </p:spPr>
        <p:txBody>
          <a:bodyPr>
            <a:normAutofit/>
          </a:bodyPr>
          <a:lstStyle/>
          <a:p>
            <a:r>
              <a:rPr lang="tr-TR" b="1" dirty="0" smtClean="0"/>
              <a:t>Başlat Menüsünde Arama</a:t>
            </a:r>
            <a:endParaRPr lang="tr-TR" dirty="0"/>
          </a:p>
        </p:txBody>
      </p:sp>
      <p:sp>
        <p:nvSpPr>
          <p:cNvPr id="3" name="İçerik Yer Tutucusu 2"/>
          <p:cNvSpPr>
            <a:spLocks noGrp="1"/>
          </p:cNvSpPr>
          <p:nvPr>
            <p:ph idx="1"/>
          </p:nvPr>
        </p:nvSpPr>
        <p:spPr>
          <a:xfrm>
            <a:off x="323528" y="1556792"/>
            <a:ext cx="4680520" cy="5112568"/>
          </a:xfrm>
        </p:spPr>
        <p:txBody>
          <a:bodyPr>
            <a:normAutofit fontScale="70000" lnSpcReduction="20000"/>
          </a:bodyPr>
          <a:lstStyle/>
          <a:p>
            <a:pPr marL="0" indent="0">
              <a:buNone/>
            </a:pPr>
            <a:r>
              <a:rPr lang="tr-TR" dirty="0" smtClean="0"/>
              <a:t>Örnek </a:t>
            </a:r>
            <a:r>
              <a:rPr lang="tr-TR" dirty="0"/>
              <a:t>olarak bilgisayarda “</a:t>
            </a:r>
            <a:r>
              <a:rPr lang="tr-TR" i="1" dirty="0"/>
              <a:t>ses kaydedici</a:t>
            </a:r>
            <a:r>
              <a:rPr lang="tr-TR" dirty="0"/>
              <a:t>” programını başlatmak için arama kutusuna aşağıda resimde görüldüğü gibi “</a:t>
            </a:r>
            <a:r>
              <a:rPr lang="tr-TR" i="1" dirty="0"/>
              <a:t>ses</a:t>
            </a:r>
            <a:r>
              <a:rPr lang="tr-TR" dirty="0"/>
              <a:t>” yazılır ise, </a:t>
            </a:r>
            <a:r>
              <a:rPr lang="tr-TR" dirty="0" err="1"/>
              <a:t>windows</a:t>
            </a:r>
            <a:r>
              <a:rPr lang="tr-TR" dirty="0"/>
              <a:t> 7 içinde “</a:t>
            </a:r>
            <a:r>
              <a:rPr lang="tr-TR" i="1" dirty="0"/>
              <a:t>ses</a:t>
            </a:r>
            <a:r>
              <a:rPr lang="tr-TR" b="1" dirty="0"/>
              <a:t>” </a:t>
            </a:r>
            <a:r>
              <a:rPr lang="tr-TR" dirty="0"/>
              <a:t>kelimesinin geçtiği </a:t>
            </a:r>
            <a:r>
              <a:rPr lang="tr-TR" dirty="0" err="1"/>
              <a:t>porgram</a:t>
            </a:r>
            <a:r>
              <a:rPr lang="tr-TR" dirty="0"/>
              <a:t> ve dosyaları </a:t>
            </a:r>
            <a:r>
              <a:rPr lang="tr-TR" dirty="0" smtClean="0"/>
              <a:t>yandaki gibi </a:t>
            </a:r>
            <a:r>
              <a:rPr lang="tr-TR" dirty="0"/>
              <a:t>listeleyecektir, aynı programı çalıştırmak için “</a:t>
            </a:r>
            <a:r>
              <a:rPr lang="tr-TR" i="1" dirty="0"/>
              <a:t>Başlat </a:t>
            </a:r>
            <a:r>
              <a:rPr lang="tr-TR" i="1" dirty="0" err="1"/>
              <a:t>menüsü→Tüm</a:t>
            </a:r>
            <a:r>
              <a:rPr lang="tr-TR" i="1" dirty="0"/>
              <a:t> </a:t>
            </a:r>
            <a:r>
              <a:rPr lang="tr-TR" i="1" dirty="0" err="1"/>
              <a:t>Programlar→Donatılar→Ses</a:t>
            </a:r>
            <a:r>
              <a:rPr lang="tr-TR" i="1" dirty="0"/>
              <a:t> Kaydedici</a:t>
            </a:r>
            <a:r>
              <a:rPr lang="tr-TR" dirty="0"/>
              <a:t>” </a:t>
            </a:r>
            <a:r>
              <a:rPr lang="tr-TR" dirty="0" err="1"/>
              <a:t>yoluda</a:t>
            </a:r>
            <a:r>
              <a:rPr lang="tr-TR" dirty="0"/>
              <a:t> izlenebilir. Benzer şekilde “</a:t>
            </a:r>
            <a:r>
              <a:rPr lang="tr-TR" i="1" dirty="0" err="1"/>
              <a:t>wordpad</a:t>
            </a:r>
            <a:r>
              <a:rPr lang="tr-TR" b="1" dirty="0" smtClean="0"/>
              <a:t>” </a:t>
            </a:r>
            <a:r>
              <a:rPr lang="tr-TR" dirty="0" smtClean="0"/>
              <a:t>programını </a:t>
            </a:r>
            <a:r>
              <a:rPr lang="tr-TR" dirty="0"/>
              <a:t>çalıştırmak için arama kutusuna “</a:t>
            </a:r>
            <a:r>
              <a:rPr lang="tr-TR" i="1" dirty="0" err="1"/>
              <a:t>word</a:t>
            </a:r>
            <a:r>
              <a:rPr lang="tr-TR" dirty="0"/>
              <a:t>”,</a:t>
            </a:r>
            <a:r>
              <a:rPr lang="tr-TR" b="1" dirty="0"/>
              <a:t>“</a:t>
            </a:r>
            <a:r>
              <a:rPr lang="tr-TR" i="1" dirty="0"/>
              <a:t>hesap </a:t>
            </a:r>
            <a:r>
              <a:rPr lang="tr-TR" i="1" dirty="0" err="1"/>
              <a:t>makinesi</a:t>
            </a:r>
            <a:r>
              <a:rPr lang="tr-TR" b="1" dirty="0" err="1"/>
              <a:t>”</a:t>
            </a:r>
            <a:r>
              <a:rPr lang="tr-TR" dirty="0" err="1"/>
              <a:t>programını</a:t>
            </a:r>
            <a:r>
              <a:rPr lang="tr-TR" dirty="0"/>
              <a:t> çalıştırmak için “</a:t>
            </a:r>
            <a:r>
              <a:rPr lang="tr-TR" i="1" dirty="0"/>
              <a:t>hesap</a:t>
            </a:r>
            <a:r>
              <a:rPr lang="tr-TR" dirty="0"/>
              <a:t>” yazılması yeterlidir.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004048" y="1412776"/>
            <a:ext cx="3838575" cy="492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3861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0F0DB0AA54C64AAFFC5DFF3B3376EA" ma:contentTypeVersion="0" ma:contentTypeDescription="Create a new document." ma:contentTypeScope="" ma:versionID="a6a7f941c472dafd2e16fe6d08561a02">
  <xsd:schema xmlns:xsd="http://www.w3.org/2001/XMLSchema" xmlns:xs="http://www.w3.org/2001/XMLSchema" xmlns:p="http://schemas.microsoft.com/office/2006/metadata/properties" targetNamespace="http://schemas.microsoft.com/office/2006/metadata/properties" ma:root="true" ma:fieldsID="4bf047e7a74b30498cccbe2fa67257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468879-7442-455F-95E0-E7F942BC34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D84ADBE-AF07-4DF9-AC68-DC527003E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7B0721-3B89-45AC-AE5A-486327126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2036</TotalTime>
  <Words>1759</Words>
  <Application>Microsoft Office PowerPoint</Application>
  <PresentationFormat>Ekran Gösterisi (4:3)</PresentationFormat>
  <Paragraphs>231</Paragraphs>
  <Slides>59</Slides>
  <Notes>0</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Ofis Teması</vt:lpstr>
      <vt:lpstr>İşletim Sistemi</vt:lpstr>
      <vt:lpstr>İŞLETİM SİSTEMİ</vt:lpstr>
      <vt:lpstr>İŞLETİM SİSTEMLERİ</vt:lpstr>
      <vt:lpstr>MASAÜSTÜ</vt:lpstr>
      <vt:lpstr>Masaüstü Görüntüsü</vt:lpstr>
      <vt:lpstr>Masaüstü ögeleri</vt:lpstr>
      <vt:lpstr>Slayt 7</vt:lpstr>
      <vt:lpstr>Başlat Menüsü</vt:lpstr>
      <vt:lpstr>Başlat Menüsünde Arama</vt:lpstr>
      <vt:lpstr>Slayt 10</vt:lpstr>
      <vt:lpstr>Slayt 11</vt:lpstr>
      <vt:lpstr>Windows 7 Bilgisayarı kapatma seçenekleri  </vt:lpstr>
      <vt:lpstr>Slayt 13</vt:lpstr>
      <vt:lpstr>Slayt 14</vt:lpstr>
      <vt:lpstr>Slayt 15</vt:lpstr>
      <vt:lpstr>Slayt 16</vt:lpstr>
      <vt:lpstr>Slayt 17</vt:lpstr>
      <vt:lpstr>Dosya ve Klasör İşlemleri</vt:lpstr>
      <vt:lpstr>Dosya ve Klasör İşlemleri</vt:lpstr>
      <vt:lpstr>Dosya ve Klasör İşlemleri</vt:lpstr>
      <vt:lpstr>Dosya Uzantıları</vt:lpstr>
      <vt:lpstr>Klasör(Dizin) Oluşturma</vt:lpstr>
      <vt:lpstr>Dosya(Belge) Kaydetme</vt:lpstr>
      <vt:lpstr>Dosya Kaydet ve Farklı Kaydet</vt:lpstr>
      <vt:lpstr>Temel Klasör (Dizin) Yapısına Örnek</vt:lpstr>
      <vt:lpstr>Dosya ve Klasör Sıkıştırma</vt:lpstr>
      <vt:lpstr>Klasör yada dosya sıkıştırmak için; </vt:lpstr>
      <vt:lpstr>Windows Gezgini</vt:lpstr>
      <vt:lpstr>Slayt 29</vt:lpstr>
      <vt:lpstr>Slayt 30</vt:lpstr>
      <vt:lpstr>Slayt 31</vt:lpstr>
      <vt:lpstr>Pencere görünümünü </vt:lpstr>
      <vt:lpstr>Pencere görünümünü </vt:lpstr>
      <vt:lpstr>Slayt 34</vt:lpstr>
      <vt:lpstr>Slayt 35</vt:lpstr>
      <vt:lpstr>Denetim Masası</vt:lpstr>
      <vt:lpstr>Denetim Masası</vt:lpstr>
      <vt:lpstr>Programlar ve Özellikler (Program Ekle/Kaldır) </vt:lpstr>
      <vt:lpstr>Slayt 39</vt:lpstr>
      <vt:lpstr>Slayt 40</vt:lpstr>
      <vt:lpstr>Slayt 41</vt:lpstr>
      <vt:lpstr>Bölge ve Dil (Klavye değiştirme)</vt:lpstr>
      <vt:lpstr>Fare Ayarları</vt:lpstr>
      <vt:lpstr>Görüntü Ayarları</vt:lpstr>
      <vt:lpstr>Aygıtlar ve Yazıcılar</vt:lpstr>
      <vt:lpstr>Ağ Bağlantıları ve Problemlerinin Giderilmesi</vt:lpstr>
      <vt:lpstr>Bildirim Alanındaki  Ağ simgeleri ve anlamları</vt:lpstr>
      <vt:lpstr>Ağ Ayarlarına erişmek için</vt:lpstr>
      <vt:lpstr>Ağ ve Paylaşım Merkezi</vt:lpstr>
      <vt:lpstr>Yerel Ağ Bağlantısı Özellikler</vt:lpstr>
      <vt:lpstr>Yerel Ağ Bağlantısı Özellikler</vt:lpstr>
      <vt:lpstr>Slayt 52</vt:lpstr>
      <vt:lpstr>Slayt 53</vt:lpstr>
      <vt:lpstr>Yardımcı Programlar</vt:lpstr>
      <vt:lpstr>Yardımcı araçlar (Codec)</vt:lpstr>
      <vt:lpstr>Yardımcı araçlar  (Flash Player)</vt:lpstr>
      <vt:lpstr>Yardımcı araçlar  (Java)</vt:lpstr>
      <vt:lpstr>Yardımcı araçlar  (PDF Okuyucu)</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eyup hem</cp:lastModifiedBy>
  <cp:revision>140</cp:revision>
  <dcterms:created xsi:type="dcterms:W3CDTF">2012-04-03T08:58:04Z</dcterms:created>
  <dcterms:modified xsi:type="dcterms:W3CDTF">2016-10-05T16:15:33Z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0x010100590F0DB0AA54C64AAFFC5DFF3B3376EA</vt:lpwstr>
  </property>
</Properties>
</file>