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avi" ContentType="video/avi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  <p:sldMasterId id="2147484224" r:id="rId2"/>
  </p:sldMasterIdLst>
  <p:sldIdLst>
    <p:sldId id="280" r:id="rId3"/>
    <p:sldId id="310" r:id="rId4"/>
    <p:sldId id="281" r:id="rId5"/>
    <p:sldId id="282" r:id="rId6"/>
    <p:sldId id="320" r:id="rId7"/>
    <p:sldId id="321" r:id="rId8"/>
    <p:sldId id="322" r:id="rId9"/>
    <p:sldId id="323" r:id="rId10"/>
    <p:sldId id="284" r:id="rId11"/>
    <p:sldId id="283" r:id="rId12"/>
    <p:sldId id="285" r:id="rId13"/>
    <p:sldId id="286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8" r:id="rId23"/>
    <p:sldId id="297" r:id="rId24"/>
    <p:sldId id="299" r:id="rId25"/>
    <p:sldId id="300" r:id="rId26"/>
    <p:sldId id="306" r:id="rId27"/>
    <p:sldId id="307" r:id="rId28"/>
    <p:sldId id="301" r:id="rId29"/>
    <p:sldId id="264" r:id="rId30"/>
    <p:sldId id="313" r:id="rId31"/>
    <p:sldId id="288" r:id="rId32"/>
    <p:sldId id="302" r:id="rId33"/>
    <p:sldId id="311" r:id="rId34"/>
    <p:sldId id="259" r:id="rId35"/>
    <p:sldId id="312" r:id="rId36"/>
    <p:sldId id="263" r:id="rId37"/>
    <p:sldId id="303" r:id="rId38"/>
    <p:sldId id="314" r:id="rId39"/>
    <p:sldId id="266" r:id="rId40"/>
    <p:sldId id="315" r:id="rId41"/>
    <p:sldId id="317" r:id="rId42"/>
    <p:sldId id="318" r:id="rId43"/>
    <p:sldId id="308" r:id="rId44"/>
    <p:sldId id="309" r:id="rId45"/>
    <p:sldId id="268" r:id="rId46"/>
    <p:sldId id="316" r:id="rId47"/>
    <p:sldId id="325" r:id="rId48"/>
    <p:sldId id="326" r:id="rId4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70" d="100"/>
          <a:sy n="70" d="100"/>
        </p:scale>
        <p:origin x="-128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12.12.2016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12.12.2016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12.12.2016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FFFFFF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C30358-A3A9-431A-A86C-369A171C854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3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886EF-5A5C-46FF-A4D7-76E251046C1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0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6315F-F6DE-4BA1-B054-4408BBF4F12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15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56811-D7B7-42DD-9684-647FE6E67E0F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54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01F7D-7153-4D1B-A90A-1113F4314142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00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E94AA-43C5-4D55-BF46-04D554DAC446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29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0AF90-383C-4160-B917-4CC0460CF25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09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2AFB9-00DE-4A1A-9603-9E1A5643419E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0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12.12.2016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F0AF2-06A3-429F-9682-059E6495A5C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55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29D3F-D4C9-4BD2-947A-42D775AC9F89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75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41A05-FE91-425B-B076-115EAC10F19C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3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12.12.2016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12.12.2016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12.12.2016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12.12.2016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12.12.2016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12.12.2016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D0EF-FCB7-40CD-A488-A6B983A7837B}" type="datetimeFigureOut">
              <a:rPr lang="tr-TR" smtClean="0"/>
              <a:pPr/>
              <a:t>12.12.2016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5CD0EF-FCB7-40CD-A488-A6B983A7837B}" type="datetimeFigureOut">
              <a:rPr lang="tr-TR" smtClean="0"/>
              <a:pPr/>
              <a:t>12.12.2016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C13946-CE74-4BD0-9350-4284FE146C63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BAACFE-65BC-48C8-89D5-59A5F867F70E}" type="slidenum">
              <a:rPr 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485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5.avi"/><Relationship Id="rId1" Type="http://schemas.microsoft.com/office/2007/relationships/media" Target="../media/media5.avi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6.wmv"/><Relationship Id="rId1" Type="http://schemas.microsoft.com/office/2007/relationships/media" Target="../media/media6.wmv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7.wmv"/><Relationship Id="rId1" Type="http://schemas.microsoft.com/office/2007/relationships/media" Target="../media/media7.wmv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wmf"/><Relationship Id="rId7" Type="http://schemas.openxmlformats.org/officeDocument/2006/relationships/image" Target="../media/image51.png"/><Relationship Id="rId12" Type="http://schemas.openxmlformats.org/officeDocument/2006/relationships/image" Target="../media/image56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aglargulcek\Desktop\template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0" y="82455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BİLGİSAYAR</a:t>
            </a:r>
            <a:endParaRPr lang="tr-TR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52164"/>
            <a:ext cx="5807030" cy="315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3.bp.blogspot.com/-lWlyEgEEanI/TWJS_nsKUgI/AAAAAAAAAAU/d7YqW3dXO8U/s200/hardware+compute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05391"/>
            <a:ext cx="2437723" cy="19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testpreppractice.net/GRE/free-gre-downloads%5Cgre-softw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56993"/>
            <a:ext cx="2222598" cy="222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AHAR\Downloads\razers_hardware__resized_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3" y="-75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2226034" y="4653136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54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sz="5400" b="1" dirty="0" smtClean="0">
                <a:solidFill>
                  <a:schemeClr val="tx1">
                    <a:lumMod val="85000"/>
                  </a:schemeClr>
                </a:solidFill>
              </a:rPr>
              <a:t>Donanım </a:t>
            </a:r>
            <a:r>
              <a:rPr lang="tr-TR" sz="5400" b="1" dirty="0">
                <a:solidFill>
                  <a:schemeClr val="tx1">
                    <a:lumMod val="85000"/>
                  </a:schemeClr>
                </a:solidFill>
              </a:rPr>
              <a:t>Birimleri</a:t>
            </a:r>
          </a:p>
          <a:p>
            <a:endParaRPr lang="tr-TR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Donanım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4464496" cy="4434840"/>
          </a:xfrm>
        </p:spPr>
        <p:txBody>
          <a:bodyPr>
            <a:normAutofit/>
          </a:bodyPr>
          <a:lstStyle/>
          <a:p>
            <a:r>
              <a:rPr lang="tr-TR" sz="2400" dirty="0"/>
              <a:t>Donanımlar, kasanın dışında olabileceği gibi içerisinde de yer alabilir.</a:t>
            </a:r>
          </a:p>
          <a:p>
            <a:r>
              <a:rPr lang="tr-TR" sz="2400" dirty="0"/>
              <a:t>Kasa içerisinde yer alan donanımlara «dahili donanım» kasa dışında kalan donanımlara ise «harici donanım» denir.</a:t>
            </a:r>
          </a:p>
        </p:txBody>
      </p:sp>
      <p:pic>
        <p:nvPicPr>
          <p:cNvPr id="7" name="Picture 2" descr="http://www.tecmanhelp.com/images/peripher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55594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6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Harici (Dış) Donanım Birimleri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6696744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Genel olarak bilgisayar kasasının dışında bulunan bazı donanımları inceleyelim.</a:t>
            </a:r>
          </a:p>
          <a:p>
            <a:endParaRPr lang="tr-TR" sz="2400" dirty="0" smtClean="0"/>
          </a:p>
          <a:p>
            <a:r>
              <a:rPr lang="tr-TR" sz="2400" dirty="0" smtClean="0"/>
              <a:t>Fare</a:t>
            </a:r>
          </a:p>
          <a:p>
            <a:r>
              <a:rPr lang="tr-TR" sz="2400" dirty="0" smtClean="0"/>
              <a:t>Klavye</a:t>
            </a:r>
          </a:p>
          <a:p>
            <a:r>
              <a:rPr lang="tr-TR" sz="2400" dirty="0" smtClean="0"/>
              <a:t>Monitör</a:t>
            </a:r>
          </a:p>
          <a:p>
            <a:r>
              <a:rPr lang="tr-TR" sz="2400" dirty="0" smtClean="0"/>
              <a:t>Kasa</a:t>
            </a:r>
          </a:p>
          <a:p>
            <a:r>
              <a:rPr lang="tr-TR" sz="2400" dirty="0" smtClean="0"/>
              <a:t>Hoparlör</a:t>
            </a:r>
          </a:p>
          <a:p>
            <a:r>
              <a:rPr lang="tr-TR" sz="2400" dirty="0" err="1" smtClean="0"/>
              <a:t>Webcam</a:t>
            </a:r>
            <a:endParaRPr lang="tr-TR" sz="2400" dirty="0" smtClean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6" name="2 İçerik Yer Tutucusu"/>
          <p:cNvSpPr>
            <a:spLocks noGrp="1"/>
          </p:cNvSpPr>
          <p:nvPr>
            <p:ph sz="half" idx="2"/>
          </p:nvPr>
        </p:nvSpPr>
        <p:spPr>
          <a:xfrm>
            <a:off x="4463480" y="3212976"/>
            <a:ext cx="4680520" cy="324036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Yazıcı</a:t>
            </a:r>
          </a:p>
          <a:p>
            <a:r>
              <a:rPr lang="tr-TR" sz="2400" dirty="0" smtClean="0"/>
              <a:t>Tarayıcı</a:t>
            </a:r>
          </a:p>
          <a:p>
            <a:r>
              <a:rPr lang="tr-TR" sz="2400" dirty="0" smtClean="0"/>
              <a:t>Kulaklık</a:t>
            </a:r>
          </a:p>
          <a:p>
            <a:r>
              <a:rPr lang="tr-TR" sz="2400" dirty="0" smtClean="0"/>
              <a:t>Mikrofon</a:t>
            </a:r>
          </a:p>
          <a:p>
            <a:r>
              <a:rPr lang="tr-TR" sz="2400" dirty="0" smtClean="0"/>
              <a:t>Oyun Kumandaları</a:t>
            </a:r>
          </a:p>
          <a:p>
            <a:r>
              <a:rPr lang="tr-TR" sz="2400" dirty="0" smtClean="0"/>
              <a:t>Kesintisiz Güç Kaynağı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960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Fare</a:t>
            </a:r>
            <a:endParaRPr lang="tr-TR" sz="4000" b="1" dirty="0"/>
          </a:p>
        </p:txBody>
      </p:sp>
      <p:sp>
        <p:nvSpPr>
          <p:cNvPr id="8" name="İçerik Yer Tutucusu 7"/>
          <p:cNvSpPr>
            <a:spLocks noGrp="1"/>
          </p:cNvSpPr>
          <p:nvPr>
            <p:ph sz="half" idx="1"/>
          </p:nvPr>
        </p:nvSpPr>
        <p:spPr>
          <a:xfrm>
            <a:off x="683568" y="2060848"/>
            <a:ext cx="4038600" cy="4434840"/>
          </a:xfrm>
        </p:spPr>
        <p:txBody>
          <a:bodyPr>
            <a:normAutofit/>
          </a:bodyPr>
          <a:lstStyle/>
          <a:p>
            <a:r>
              <a:rPr lang="tr-TR" dirty="0"/>
              <a:t>İşaretçi olarak da bilinir. Ekrandaki ok işaretini yani </a:t>
            </a:r>
            <a:r>
              <a:rPr lang="tr-TR" b="1" dirty="0"/>
              <a:t>imleci</a:t>
            </a:r>
            <a:r>
              <a:rPr lang="tr-TR" dirty="0"/>
              <a:t> hareket ettirmeye yarar.</a:t>
            </a:r>
          </a:p>
          <a:p>
            <a:r>
              <a:rPr lang="tr-TR" dirty="0"/>
              <a:t>Kablosuz veya kablolu olabilir.</a:t>
            </a:r>
          </a:p>
          <a:p>
            <a:r>
              <a:rPr lang="tr-TR" dirty="0"/>
              <a:t>Günümüzde optik ve lazer fareler kullanılır.</a:t>
            </a:r>
          </a:p>
          <a:p>
            <a:endParaRPr lang="tr-TR" dirty="0">
              <a:latin typeface="+mj-lt"/>
            </a:endParaRPr>
          </a:p>
        </p:txBody>
      </p:sp>
      <p:pic>
        <p:nvPicPr>
          <p:cNvPr id="7" name="Picture 2" descr="http://www.lgblog.co.uk/wp-content/uploads/2011/08/LG-Scanner-Mouse-LSM-100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06" y="2348880"/>
            <a:ext cx="2700508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7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/>
              <a:t>K</a:t>
            </a:r>
            <a:r>
              <a:rPr lang="tr-TR" sz="4000" b="1" dirty="0" smtClean="0"/>
              <a:t>lavye</a:t>
            </a:r>
            <a:endParaRPr lang="tr-TR" sz="4000" b="1" dirty="0"/>
          </a:p>
        </p:txBody>
      </p:sp>
      <p:sp>
        <p:nvSpPr>
          <p:cNvPr id="8" name="İçerik Yer Tutucusu 7"/>
          <p:cNvSpPr>
            <a:spLocks noGrp="1"/>
          </p:cNvSpPr>
          <p:nvPr>
            <p:ph sz="half" idx="1"/>
          </p:nvPr>
        </p:nvSpPr>
        <p:spPr>
          <a:xfrm>
            <a:off x="683568" y="1874480"/>
            <a:ext cx="7848872" cy="4434840"/>
          </a:xfrm>
        </p:spPr>
        <p:txBody>
          <a:bodyPr/>
          <a:lstStyle/>
          <a:p>
            <a:r>
              <a:rPr lang="tr-TR" sz="2400" dirty="0">
                <a:latin typeface="+mj-lt"/>
              </a:rPr>
              <a:t>Bilgisayara bilgi girmemizi sağlayan daktilo benzeri donanımdır.</a:t>
            </a:r>
          </a:p>
          <a:p>
            <a:r>
              <a:rPr lang="tr-TR" sz="2400" dirty="0">
                <a:latin typeface="+mj-lt"/>
              </a:rPr>
              <a:t>Klavye üst sol köşedeki hangi alfabe tuşu ile başlamışsa o harf ile adlandırılır. Örneğin F klavye, Q klavye gibi..</a:t>
            </a:r>
          </a:p>
          <a:p>
            <a:endParaRPr lang="tr-TR" dirty="0"/>
          </a:p>
        </p:txBody>
      </p:sp>
      <p:pic>
        <p:nvPicPr>
          <p:cNvPr id="5" name="Picture 2" descr="http://www.cesurbilgisayar.com/galeri/donanim/klav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005064"/>
            <a:ext cx="417646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Monitör (Ekran)</a:t>
            </a:r>
            <a:endParaRPr lang="tr-TR" sz="4000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683567" y="1994337"/>
            <a:ext cx="4896545" cy="3962886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+mj-lt"/>
              </a:rPr>
              <a:t>Bilgisayarın görüntü donanımıdır. Ekran bilgisayarda yapılan işlemleri ve sonuçlarını görebilmemizi sağlar.</a:t>
            </a:r>
          </a:p>
          <a:p>
            <a:r>
              <a:rPr lang="tr-TR" sz="2400" dirty="0" smtClean="0">
                <a:latin typeface="+mj-lt"/>
              </a:rPr>
              <a:t>Tüplü (CRT), LCD ve LED ekran çeşitleri vardır.</a:t>
            </a:r>
            <a:endParaRPr lang="tr-TR" sz="2400" dirty="0">
              <a:latin typeface="+mj-lt"/>
            </a:endParaRPr>
          </a:p>
        </p:txBody>
      </p:sp>
      <p:pic>
        <p:nvPicPr>
          <p:cNvPr id="9" name="Picture 4" descr="http://3.bp.blogspot.com/-KCdEhRfSGAw/Tlmx9sTrfBI/AAAAAAAAAGQ/qK2DsNADPKI/s320/samsung-17-crt-mon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389895" cy="254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teknolog.radikal.com.tr/wp-content/uploads/2012/11/lg_et8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09120"/>
            <a:ext cx="3208387" cy="223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5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Kasa</a:t>
            </a:r>
            <a:endParaRPr lang="tr-TR" sz="4000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sz="half" idx="1"/>
          </p:nvPr>
        </p:nvSpPr>
        <p:spPr>
          <a:xfrm>
            <a:off x="609599" y="2160590"/>
            <a:ext cx="4610473" cy="388077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Bilgisayarın iç donanımlarının bulunduğu kasa bu parçaların korunmasını ve bir arada durmasını sağlar. Çeşitli donanımların takılabilmesi için de yuvalar içerir.</a:t>
            </a:r>
          </a:p>
          <a:p>
            <a:r>
              <a:rPr lang="tr-TR" sz="2400" dirty="0" smtClean="0"/>
              <a:t>Kasayı, vücudumuzdaki iskelet olarak düşünebiliriz.</a:t>
            </a:r>
            <a:endParaRPr lang="tr-TR" sz="2400" dirty="0"/>
          </a:p>
        </p:txBody>
      </p:sp>
      <p:pic>
        <p:nvPicPr>
          <p:cNvPr id="8" name="Picture 2" descr="http://www.topkapibilgisayar.com/image/cache/dell_gx270-500x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7" r="17735"/>
          <a:stretch/>
        </p:blipFill>
        <p:spPr bwMode="auto">
          <a:xfrm>
            <a:off x="6084168" y="2132856"/>
            <a:ext cx="21006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Yazıcı</a:t>
            </a:r>
            <a:endParaRPr lang="tr-TR" sz="4000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609599" y="2160590"/>
            <a:ext cx="4538465" cy="4240210"/>
          </a:xfrm>
        </p:spPr>
        <p:txBody>
          <a:bodyPr>
            <a:normAutofit/>
          </a:bodyPr>
          <a:lstStyle/>
          <a:p>
            <a:r>
              <a:rPr lang="tr-TR" dirty="0" smtClean="0"/>
              <a:t>Bilgisayarda üretilen resim, yazı, şekil ve grafikleri kağıda aktaran donanımdır.</a:t>
            </a:r>
          </a:p>
          <a:p>
            <a:endParaRPr lang="tr-TR" dirty="0" smtClean="0"/>
          </a:p>
          <a:p>
            <a:r>
              <a:rPr lang="tr-TR" dirty="0" smtClean="0"/>
              <a:t>Kullandığı teknolojiye göre mürekkep püskürtmeli, lazer ve nokta vuruşlu çeşitleri vardır.</a:t>
            </a:r>
            <a:endParaRPr lang="tr-TR" dirty="0"/>
          </a:p>
        </p:txBody>
      </p:sp>
      <p:pic>
        <p:nvPicPr>
          <p:cNvPr id="9" name="Picture 2" descr="http://www.ephotozine.com/articles/kodak-esp-1-2---3-2-all-in-one-printers-and-pic-flick-hd-ipad-app-19226/images/highres-kodakESP12JPG_1337239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3170693" cy="318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Tarayıcı</a:t>
            </a:r>
            <a:endParaRPr lang="tr-TR" sz="4000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609599" y="2160590"/>
            <a:ext cx="4538465" cy="4240210"/>
          </a:xfrm>
        </p:spPr>
        <p:txBody>
          <a:bodyPr>
            <a:normAutofit/>
          </a:bodyPr>
          <a:lstStyle/>
          <a:p>
            <a:r>
              <a:rPr lang="tr-TR" sz="2400" dirty="0"/>
              <a:t>Bir resmi, yazıyı veya şekli bilgisayara aktarmaya yarayan donanımdır.</a:t>
            </a:r>
          </a:p>
          <a:p>
            <a:endParaRPr lang="tr-TR" sz="2400" dirty="0"/>
          </a:p>
          <a:p>
            <a:r>
              <a:rPr lang="tr-TR" sz="2400" dirty="0"/>
              <a:t>Yazıcının tam tersi </a:t>
            </a:r>
            <a:r>
              <a:rPr lang="tr-TR" sz="2400" dirty="0" smtClean="0"/>
              <a:t>görev</a:t>
            </a:r>
          </a:p>
          <a:p>
            <a:pPr marL="0" indent="0">
              <a:buNone/>
            </a:pPr>
            <a:r>
              <a:rPr lang="tr-TR" sz="2400" dirty="0" smtClean="0"/>
              <a:t>    yapar</a:t>
            </a:r>
            <a:r>
              <a:rPr lang="tr-TR" sz="2400" dirty="0"/>
              <a:t>.</a:t>
            </a:r>
          </a:p>
        </p:txBody>
      </p:sp>
      <p:pic>
        <p:nvPicPr>
          <p:cNvPr id="5" name="Picture 2" descr="http://cdn.ubergizmo.com/photos/2009/8/epson-v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566" y="213285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Bilgisayar Nedir?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88840"/>
            <a:ext cx="7920880" cy="4389120"/>
          </a:xfrm>
        </p:spPr>
        <p:txBody>
          <a:bodyPr>
            <a:normAutofit/>
          </a:bodyPr>
          <a:lstStyle/>
          <a:p>
            <a:r>
              <a:rPr lang="tr-TR" dirty="0" smtClean="0"/>
              <a:t>Girilen bilgileri alan işleyen, istenildiği takdirde saklayan veya kullanıcıya sunan çok maksatlı programlanabilen elektronik bir makinedir.</a:t>
            </a:r>
          </a:p>
        </p:txBody>
      </p:sp>
      <p:pic>
        <p:nvPicPr>
          <p:cNvPr id="8" name="Picture 2" descr="C:\Users\caglargulcek\Desktop\AA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14988"/>
            <a:ext cx="9144000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omputerbasicsebook.com/wp-content/uploads/2010/09/computer-hardw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96696"/>
            <a:ext cx="3745635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Hoparlör</a:t>
            </a:r>
            <a:endParaRPr lang="tr-TR" sz="4000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539552" y="1884959"/>
            <a:ext cx="7994849" cy="4240210"/>
          </a:xfrm>
        </p:spPr>
        <p:txBody>
          <a:bodyPr>
            <a:normAutofit/>
          </a:bodyPr>
          <a:lstStyle/>
          <a:p>
            <a:r>
              <a:rPr lang="tr-TR" sz="2400" dirty="0"/>
              <a:t>Bilgisayarda çalınan sesleri işitmemizi sağlayan donanımdır.</a:t>
            </a:r>
          </a:p>
          <a:p>
            <a:r>
              <a:rPr lang="tr-TR" sz="2400" dirty="0"/>
              <a:t>Birkaç hoparlör bir araya gelerek ses sistemini oluşturur. Örneğin 2+1, 5+1 ve 7+1 gibi. Buradaki +1 düşük frekanslı seslerin çalındığı </a:t>
            </a:r>
            <a:r>
              <a:rPr lang="tr-TR" sz="2400" dirty="0" err="1"/>
              <a:t>subwoofer</a:t>
            </a:r>
            <a:r>
              <a:rPr lang="tr-TR" sz="2400" dirty="0"/>
              <a:t> isimli kutuyu ifade eder.</a:t>
            </a:r>
          </a:p>
        </p:txBody>
      </p:sp>
      <p:pic>
        <p:nvPicPr>
          <p:cNvPr id="7" name="Picture 2" descr="http://ithdindia.com/images/2-1CH-Speaker-S-3511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9" b="5259"/>
          <a:stretch/>
        </p:blipFill>
        <p:spPr bwMode="auto">
          <a:xfrm>
            <a:off x="2464968" y="4005064"/>
            <a:ext cx="4186577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Kulaklık</a:t>
            </a:r>
            <a:endParaRPr lang="tr-TR" sz="40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611560" y="2348880"/>
            <a:ext cx="3890393" cy="3880773"/>
          </a:xfrm>
        </p:spPr>
        <p:txBody>
          <a:bodyPr/>
          <a:lstStyle/>
          <a:p>
            <a:r>
              <a:rPr lang="tr-TR" dirty="0" smtClean="0"/>
              <a:t>Bilgisayarda çalınan sesleri sadece dinleyicinin kulağına ileten donanımdır.</a:t>
            </a:r>
            <a:endParaRPr lang="tr-TR" dirty="0"/>
          </a:p>
        </p:txBody>
      </p:sp>
      <p:pic>
        <p:nvPicPr>
          <p:cNvPr id="9" name="Picture 2" descr="http://img.tomshardware.com/us/2005/07/14/headsets_gamers_can_love/hs-medusa5.1usb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056"/>
            <a:ext cx="2448272" cy="285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err="1" smtClean="0"/>
              <a:t>Webcam</a:t>
            </a:r>
            <a:r>
              <a:rPr lang="tr-TR" sz="4000" b="1" dirty="0" smtClean="0"/>
              <a:t> (Web Kamerası)</a:t>
            </a:r>
            <a:endParaRPr lang="tr-TR" sz="40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539552" y="2420888"/>
            <a:ext cx="3744416" cy="3880773"/>
          </a:xfrm>
        </p:spPr>
        <p:txBody>
          <a:bodyPr/>
          <a:lstStyle/>
          <a:p>
            <a:r>
              <a:rPr lang="tr-TR" dirty="0" smtClean="0"/>
              <a:t>Genellikle internet üzerinden görüntülü görüşme amacıyla kullanılan donanımdır.</a:t>
            </a:r>
            <a:endParaRPr lang="tr-TR" dirty="0"/>
          </a:p>
        </p:txBody>
      </p:sp>
      <p:pic>
        <p:nvPicPr>
          <p:cNvPr id="9" name="Picture 2" descr="http://www.turbo-eg.com/wp-content/uploads/2011/10/Web-Cam-Genius-I-Look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056731" cy="32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Mikrofon</a:t>
            </a:r>
            <a:endParaRPr lang="tr-TR" sz="4000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sz="half" idx="1"/>
          </p:nvPr>
        </p:nvSpPr>
        <p:spPr>
          <a:xfrm>
            <a:off x="684149" y="2313022"/>
            <a:ext cx="4032448" cy="3880773"/>
          </a:xfrm>
        </p:spPr>
        <p:txBody>
          <a:bodyPr/>
          <a:lstStyle/>
          <a:p>
            <a:r>
              <a:rPr lang="tr-TR" dirty="0" smtClean="0"/>
              <a:t>Seslerin bilgisayara aktarılmasını ve kaydedilmesini sağlar.</a:t>
            </a:r>
            <a:endParaRPr lang="tr-TR" dirty="0"/>
          </a:p>
        </p:txBody>
      </p:sp>
      <p:pic>
        <p:nvPicPr>
          <p:cNvPr id="5" name="Picture 2" descr="http://i01.i.aliimg.com/wsphoto/v0/388482669/NEWLY-30pcs-lot-High-Quality-SUDYANA-microphone-Multimedia-font-b-PC-b-font-Microphone-Computer-Micro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1877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Oyun Kumandaları</a:t>
            </a:r>
            <a:endParaRPr lang="tr-TR" sz="4000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611560" y="2158362"/>
            <a:ext cx="4464496" cy="3880773"/>
          </a:xfrm>
        </p:spPr>
        <p:txBody>
          <a:bodyPr/>
          <a:lstStyle/>
          <a:p>
            <a:r>
              <a:rPr lang="tr-TR" dirty="0" smtClean="0"/>
              <a:t>Oyunlarda kontrolü sağlayan donanımdır. Örneğin bir araba yarışı oyununda direksiyon, fren pedalı kontrollerini gibi.</a:t>
            </a:r>
            <a:endParaRPr lang="tr-TR" dirty="0"/>
          </a:p>
        </p:txBody>
      </p:sp>
      <p:pic>
        <p:nvPicPr>
          <p:cNvPr id="8" name="Picture 2" descr="http://static.bimeks.com.tr/catalog/images/p.12604.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59"/>
            <a:ext cx="3300487" cy="330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ages.hepsiburada.net/assets/Game/200/Game_15127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2393951" cy="239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2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Modem</a:t>
            </a:r>
            <a:endParaRPr lang="tr-TR" sz="4000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611560" y="1844824"/>
            <a:ext cx="8138865" cy="147307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İnternete bağlanmayı sağlayan donanımdır. </a:t>
            </a:r>
            <a:endParaRPr lang="tr-TR" sz="2400" dirty="0"/>
          </a:p>
          <a:p>
            <a:r>
              <a:rPr lang="tr-TR" sz="2400" dirty="0" smtClean="0"/>
              <a:t>Kablolu veya kablosuz çeşitleri vardır.</a:t>
            </a:r>
            <a:endParaRPr lang="tr-TR" sz="2400" dirty="0"/>
          </a:p>
        </p:txBody>
      </p:sp>
      <p:pic>
        <p:nvPicPr>
          <p:cNvPr id="10" name="Picture 2" descr="http://wifimodemrouter.com/wp-content/uploads/2013/05/trend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3718755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2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UPS (Kesintisiz Güç Kaynağı)</a:t>
            </a:r>
            <a:endParaRPr lang="tr-TR" sz="4000" b="1" dirty="0"/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683568" y="2397586"/>
            <a:ext cx="4320480" cy="388077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Elektrik kesilmesi durumunda bilgisayara ek güç sağlar. Böylece hem bilgisayar zarar görmez hem de çalışmalarımı kaydedebiliriz.</a:t>
            </a:r>
            <a:endParaRPr lang="tr-TR" sz="2400" dirty="0"/>
          </a:p>
        </p:txBody>
      </p:sp>
      <p:pic>
        <p:nvPicPr>
          <p:cNvPr id="8" name="Picture 2" descr="http://www.samstores.com/uploads/products/main_UPS850G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2934953" cy="38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234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Dahili (İç) Donanım Birimleri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6696744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Kasa içerisinde yer alan bu donanımlar bilgisayarın temel çalışma sistemini oluşturur, hızını ve özelliklerini belirler</a:t>
            </a:r>
            <a:r>
              <a:rPr lang="tr-TR" sz="2400" dirty="0" smtClean="0"/>
              <a:t>.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Anakart</a:t>
            </a:r>
            <a:endParaRPr lang="tr-TR" sz="2400" dirty="0" smtClean="0"/>
          </a:p>
          <a:p>
            <a:r>
              <a:rPr lang="tr-TR" sz="2400" dirty="0" smtClean="0"/>
              <a:t>İşlemci</a:t>
            </a:r>
          </a:p>
          <a:p>
            <a:r>
              <a:rPr lang="tr-TR" sz="2400" dirty="0" smtClean="0"/>
              <a:t>RAM (Bellek)</a:t>
            </a:r>
          </a:p>
          <a:p>
            <a:r>
              <a:rPr lang="tr-TR" sz="2400" dirty="0" smtClean="0"/>
              <a:t>Sabit Disk (Hard disk)</a:t>
            </a:r>
          </a:p>
          <a:p>
            <a:r>
              <a:rPr lang="tr-TR" sz="2400" dirty="0" smtClean="0"/>
              <a:t>Optik Sürücü</a:t>
            </a:r>
          </a:p>
          <a:p>
            <a:r>
              <a:rPr lang="tr-TR" sz="2400" dirty="0" smtClean="0"/>
              <a:t>Güç Kaynağı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6" name="2 İçerik Yer Tutucusu"/>
          <p:cNvSpPr>
            <a:spLocks noGrp="1"/>
          </p:cNvSpPr>
          <p:nvPr>
            <p:ph sz="half" idx="2"/>
          </p:nvPr>
        </p:nvSpPr>
        <p:spPr>
          <a:xfrm>
            <a:off x="4716016" y="3617640"/>
            <a:ext cx="4680520" cy="324036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Ekran Kartı</a:t>
            </a:r>
          </a:p>
          <a:p>
            <a:r>
              <a:rPr lang="tr-TR" sz="2400" dirty="0" smtClean="0"/>
              <a:t>Ses kartı</a:t>
            </a:r>
          </a:p>
          <a:p>
            <a:r>
              <a:rPr lang="tr-TR" sz="2400" dirty="0"/>
              <a:t>Ağ Kartı (Ethernet)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972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tr-TR" sz="4000" b="1" dirty="0" err="1" smtClean="0"/>
              <a:t>Anakart</a:t>
            </a:r>
            <a:r>
              <a:rPr lang="tr-TR" sz="4000" b="1" dirty="0" smtClean="0"/>
              <a:t> (</a:t>
            </a:r>
            <a:r>
              <a:rPr lang="tr-TR" sz="4000" b="1" dirty="0" err="1" smtClean="0"/>
              <a:t>Motherboard</a:t>
            </a:r>
            <a:r>
              <a:rPr lang="tr-TR" sz="4000" b="1" dirty="0" smtClean="0"/>
              <a:t>)</a:t>
            </a:r>
            <a:endParaRPr lang="tr-TR" sz="4000" b="1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467544" y="2402010"/>
            <a:ext cx="4038600" cy="443484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Anakart, bir bilgisayarın tüm parçalarını üzerinde barındıran ve bu parçalar arasındaki iletişimi sağlayan elektronik devredir.</a:t>
            </a:r>
            <a:endParaRPr lang="tr-TR" sz="2400" dirty="0"/>
          </a:p>
        </p:txBody>
      </p:sp>
      <p:pic>
        <p:nvPicPr>
          <p:cNvPr id="7" name="6 İçerik Yer Tutucusu" descr="anaka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76872"/>
            <a:ext cx="4038600" cy="3020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tr-TR" sz="4000" b="1" dirty="0" err="1" smtClean="0"/>
              <a:t>Anakart</a:t>
            </a:r>
            <a:r>
              <a:rPr lang="tr-TR" sz="4000" b="1" dirty="0" smtClean="0"/>
              <a:t> (</a:t>
            </a:r>
            <a:r>
              <a:rPr lang="tr-TR" sz="4000" b="1" dirty="0" err="1" smtClean="0"/>
              <a:t>Motherboard</a:t>
            </a:r>
            <a:r>
              <a:rPr lang="tr-TR" sz="4000" b="1" dirty="0" smtClean="0"/>
              <a:t>)</a:t>
            </a:r>
            <a:endParaRPr lang="tr-TR" sz="4000" b="1" dirty="0"/>
          </a:p>
        </p:txBody>
      </p:sp>
      <p:pic>
        <p:nvPicPr>
          <p:cNvPr id="6" name="anakart.wmv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1052736"/>
            <a:ext cx="7560840" cy="5670631"/>
          </a:xfrm>
        </p:spPr>
      </p:pic>
    </p:spTree>
    <p:extLst>
      <p:ext uri="{BB962C8B-B14F-4D97-AF65-F5344CB8AC3E}">
        <p14:creationId xmlns:p14="http://schemas.microsoft.com/office/powerpoint/2010/main" val="23823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Bilgisayar Nedir?</a:t>
            </a: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İnsan beyni bilgi toplama, depolama, analiz etme, karar verme ve işlem yapmada oldukça yeteneklidir.</a:t>
            </a:r>
          </a:p>
          <a:p>
            <a:r>
              <a:rPr lang="tr-TR" dirty="0"/>
              <a:t>Ancak bu yeteneği her insan üst </a:t>
            </a:r>
            <a:r>
              <a:rPr lang="tr-TR" dirty="0" smtClean="0"/>
              <a:t>seviyede </a:t>
            </a:r>
            <a:r>
              <a:rPr lang="tr-TR" dirty="0"/>
              <a:t>kullanamaz ve çalışırken usanıp sıkılabilir hata yapabilir.  Ama bilgisayarlar </a:t>
            </a:r>
            <a:r>
              <a:rPr lang="tr-TR" dirty="0" smtClean="0"/>
              <a:t>komutları </a:t>
            </a:r>
            <a:r>
              <a:rPr lang="tr-TR" dirty="0"/>
              <a:t>usanmadan yorulmadan başarı ile </a:t>
            </a:r>
            <a:r>
              <a:rPr lang="tr-TR" dirty="0" smtClean="0"/>
              <a:t>uygulayabilir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10" name="Picture 2" descr="C:\Users\caglargulcek\Desktop\AA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14988"/>
            <a:ext cx="9144000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66360"/>
          </a:xfrm>
        </p:spPr>
        <p:txBody>
          <a:bodyPr/>
          <a:lstStyle/>
          <a:p>
            <a:r>
              <a:rPr lang="tr-TR" sz="3600" b="1" dirty="0" smtClean="0"/>
              <a:t>İşlemci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2423160"/>
            <a:ext cx="4038600" cy="443484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Mikroişlemci, bilgisayarda  aritmetik ve mantık işlemlerinin yapıldığı ve bunların denetlendiği </a:t>
            </a:r>
            <a:r>
              <a:rPr lang="tr-TR" sz="2400" dirty="0"/>
              <a:t> </a:t>
            </a:r>
            <a:r>
              <a:rPr lang="tr-TR" sz="2400" dirty="0" smtClean="0"/>
              <a:t>   bir merkezdir yani CPU, bilgisayarın beynidir.</a:t>
            </a:r>
            <a:endParaRPr lang="tr-TR" sz="2400" dirty="0"/>
          </a:p>
        </p:txBody>
      </p:sp>
      <p:pic>
        <p:nvPicPr>
          <p:cNvPr id="6" name="5 İçerik Yer Tutucusu" descr="ss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1100"/>
            <a:ext cx="4038600" cy="3033437"/>
          </a:xfrm>
        </p:spPr>
      </p:pic>
    </p:spTree>
    <p:extLst>
      <p:ext uri="{BB962C8B-B14F-4D97-AF65-F5344CB8AC3E}">
        <p14:creationId xmlns:p14="http://schemas.microsoft.com/office/powerpoint/2010/main" val="3619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2"/>
          <p:cNvSpPr>
            <a:spLocks noGrp="1"/>
          </p:cNvSpPr>
          <p:nvPr>
            <p:ph sz="half" idx="1"/>
          </p:nvPr>
        </p:nvSpPr>
        <p:spPr>
          <a:xfrm>
            <a:off x="539552" y="2160590"/>
            <a:ext cx="4083372" cy="3880773"/>
          </a:xfrm>
        </p:spPr>
        <p:txBody>
          <a:bodyPr/>
          <a:lstStyle/>
          <a:p>
            <a:r>
              <a:rPr lang="tr-TR" sz="2400" dirty="0" smtClean="0"/>
              <a:t>Tüm işlemlerin yapıldığı merkez olduğu </a:t>
            </a:r>
            <a:r>
              <a:rPr lang="tr-TR" sz="2400" dirty="0"/>
              <a:t>için </a:t>
            </a:r>
            <a:r>
              <a:rPr lang="tr-TR" sz="2400" dirty="0" smtClean="0"/>
              <a:t>işlemciye bilgisayarın </a:t>
            </a:r>
            <a:r>
              <a:rPr lang="tr-TR" sz="2400" dirty="0"/>
              <a:t>beyni diyebiliriz.</a:t>
            </a:r>
          </a:p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99562"/>
            <a:ext cx="4288153" cy="446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66360"/>
          </a:xfrm>
        </p:spPr>
        <p:txBody>
          <a:bodyPr/>
          <a:lstStyle/>
          <a:p>
            <a:r>
              <a:rPr lang="tr-TR" sz="3600" b="1" dirty="0" smtClean="0"/>
              <a:t>İşlemci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5307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6360"/>
          </a:xfrm>
        </p:spPr>
        <p:txBody>
          <a:bodyPr/>
          <a:lstStyle/>
          <a:p>
            <a:r>
              <a:rPr lang="tr-TR" sz="3600" b="1" dirty="0" smtClean="0"/>
              <a:t>İşlemci</a:t>
            </a:r>
            <a:endParaRPr lang="tr-TR" sz="3600" b="1" dirty="0"/>
          </a:p>
        </p:txBody>
      </p:sp>
      <p:pic>
        <p:nvPicPr>
          <p:cNvPr id="4" name="islemci.wmv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1196752"/>
            <a:ext cx="7272808" cy="5454606"/>
          </a:xfrm>
        </p:spPr>
      </p:pic>
    </p:spTree>
    <p:extLst>
      <p:ext uri="{BB962C8B-B14F-4D97-AF65-F5344CB8AC3E}">
        <p14:creationId xmlns:p14="http://schemas.microsoft.com/office/powerpoint/2010/main" val="85479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/>
              <a:t>Sabit Disk (hard disk):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2423160"/>
            <a:ext cx="4038600" cy="443484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Sabit disk, bilgisayarda tüm bilgilerin depolandığı yerdir.</a:t>
            </a:r>
          </a:p>
          <a:p>
            <a:endParaRPr lang="tr-TR" sz="2400" dirty="0" smtClean="0"/>
          </a:p>
          <a:p>
            <a:r>
              <a:rPr lang="tr-TR" sz="2400" dirty="0" smtClean="0"/>
              <a:t>Sabit diskin İngilizce adı olan </a:t>
            </a:r>
            <a:r>
              <a:rPr lang="tr-TR" sz="2400" b="1" dirty="0" smtClean="0"/>
              <a:t>HDD</a:t>
            </a:r>
            <a:r>
              <a:rPr lang="tr-TR" sz="2400" dirty="0" smtClean="0"/>
              <a:t> Hard Disk Driver (Hard Disk </a:t>
            </a:r>
            <a:r>
              <a:rPr lang="tr-TR" sz="2400" dirty="0" err="1" smtClean="0"/>
              <a:t>Dırayvır</a:t>
            </a:r>
            <a:r>
              <a:rPr lang="tr-TR" sz="2400" dirty="0" smtClean="0"/>
              <a:t>)’</a:t>
            </a:r>
            <a:r>
              <a:rPr lang="tr-TR" sz="2400" dirty="0" err="1" smtClean="0"/>
              <a:t>ın</a:t>
            </a:r>
            <a:r>
              <a:rPr lang="tr-TR" sz="2400" dirty="0" smtClean="0"/>
              <a:t> kısaltmasıdır</a:t>
            </a:r>
            <a:endParaRPr lang="tr-TR" sz="2400" dirty="0"/>
          </a:p>
        </p:txBody>
      </p:sp>
      <p:pic>
        <p:nvPicPr>
          <p:cNvPr id="7" name="6 İçerik Yer Tutucusu" descr="35inch_harddis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/>
              <a:t>Sabit Disk (hard disk):</a:t>
            </a:r>
            <a:endParaRPr lang="tr-TR" sz="4000" b="1" dirty="0"/>
          </a:p>
        </p:txBody>
      </p:sp>
      <p:pic>
        <p:nvPicPr>
          <p:cNvPr id="6" name="hdd.wmv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1196752"/>
            <a:ext cx="7200800" cy="5400600"/>
          </a:xfrm>
        </p:spPr>
      </p:pic>
    </p:spTree>
    <p:extLst>
      <p:ext uri="{BB962C8B-B14F-4D97-AF65-F5344CB8AC3E}">
        <p14:creationId xmlns:p14="http://schemas.microsoft.com/office/powerpoint/2010/main" val="21045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636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RAM (Bellek)</a:t>
            </a:r>
            <a:endParaRPr lang="tr-TR" sz="4000" b="1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>
          <a:xfrm>
            <a:off x="611560" y="1939652"/>
            <a:ext cx="7416824" cy="4434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smtClean="0"/>
              <a:t>Bilgisayar  açıldığında programların  ve işletim sisteminin dosyalarını </a:t>
            </a:r>
            <a:r>
              <a:rPr lang="pt-BR" sz="2400" dirty="0" smtClean="0"/>
              <a:t> </a:t>
            </a:r>
            <a:r>
              <a:rPr lang="pt-BR" sz="2400" b="1" dirty="0" smtClean="0"/>
              <a:t>geçici olarak </a:t>
            </a:r>
            <a:r>
              <a:rPr lang="pt-BR" sz="2400" dirty="0" smtClean="0"/>
              <a:t>tutuldu</a:t>
            </a:r>
            <a:r>
              <a:rPr lang="tr-TR" sz="2400" dirty="0" smtClean="0"/>
              <a:t>ğ</a:t>
            </a:r>
            <a:r>
              <a:rPr lang="pt-BR" sz="2400" dirty="0" smtClean="0"/>
              <a:t>u haf</a:t>
            </a:r>
            <a:r>
              <a:rPr lang="tr-TR" sz="2400" dirty="0" smtClean="0"/>
              <a:t>ı</a:t>
            </a:r>
            <a:r>
              <a:rPr lang="pt-BR" sz="2400" dirty="0" smtClean="0"/>
              <a:t>za alanlar</a:t>
            </a:r>
            <a:r>
              <a:rPr lang="tr-TR" sz="2400" dirty="0" smtClean="0"/>
              <a:t>ı</a:t>
            </a:r>
            <a:r>
              <a:rPr lang="pt-BR" sz="2400" dirty="0" smtClean="0"/>
              <a:t>d</a:t>
            </a:r>
            <a:r>
              <a:rPr lang="tr-TR" sz="2400" dirty="0" smtClean="0"/>
              <a:t>ı</a:t>
            </a:r>
            <a:r>
              <a:rPr lang="pt-BR" sz="2400" dirty="0" smtClean="0"/>
              <a:t>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2050" name="Picture 2" descr="C:\Users\caglargulcek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3859912"/>
            <a:ext cx="5472607" cy="24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636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RAM (Bellek)</a:t>
            </a:r>
            <a:endParaRPr lang="tr-TR" sz="4000" b="1" dirty="0"/>
          </a:p>
        </p:txBody>
      </p:sp>
      <p:sp>
        <p:nvSpPr>
          <p:cNvPr id="9" name="İçerik Yer Tutucusu 2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8424936" cy="1638301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Belleğin fazla olması bilgisayarda birden çok programı aynı anda hızlı bir şekilde çalıştırmaya yardımcı olur. Dolayısıyla bilgisayarın hızına etkisi büyüktür.</a:t>
            </a:r>
            <a:endParaRPr lang="tr-TR" sz="2400" dirty="0"/>
          </a:p>
        </p:txBody>
      </p:sp>
      <p:pic>
        <p:nvPicPr>
          <p:cNvPr id="6" name="Picture 2" descr="http://bim9.com/wp-content/uploads/2012/01/RAM_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0724"/>
            <a:ext cx="5823609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1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86636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RAM (Bellek)</a:t>
            </a:r>
            <a:endParaRPr lang="tr-TR" sz="4000" b="1" dirty="0"/>
          </a:p>
        </p:txBody>
      </p:sp>
      <p:pic>
        <p:nvPicPr>
          <p:cNvPr id="4" name="ram.wmv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1268760"/>
            <a:ext cx="7128792" cy="5346594"/>
          </a:xfrm>
        </p:spPr>
      </p:pic>
    </p:spTree>
    <p:extLst>
      <p:ext uri="{BB962C8B-B14F-4D97-AF65-F5344CB8AC3E}">
        <p14:creationId xmlns:p14="http://schemas.microsoft.com/office/powerpoint/2010/main" val="38718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Ekran Kartı</a:t>
            </a:r>
            <a:endParaRPr lang="tr-TR" sz="4000" b="1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Ekran kartı bir bilgisayarda yapılan tüm işlemleri monitörde görüntülenebilecek hale getirilmesini sağlayan</a:t>
            </a:r>
          </a:p>
          <a:p>
            <a:pPr>
              <a:buNone/>
            </a:pPr>
            <a:r>
              <a:rPr lang="tr-TR" dirty="0" smtClean="0"/>
              <a:t>   parçadır.</a:t>
            </a:r>
            <a:endParaRPr lang="tr-TR" dirty="0"/>
          </a:p>
        </p:txBody>
      </p:sp>
      <p:pic>
        <p:nvPicPr>
          <p:cNvPr id="8" name="7 İçerik Yer Tutucusu" descr="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04460" y="3040539"/>
            <a:ext cx="2926080" cy="2194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Ekran Kartı</a:t>
            </a:r>
            <a:endParaRPr lang="tr-TR" sz="4000" b="1" dirty="0"/>
          </a:p>
        </p:txBody>
      </p:sp>
      <p:pic>
        <p:nvPicPr>
          <p:cNvPr id="6" name="ekrankarti.avi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1196752"/>
            <a:ext cx="7056784" cy="5292588"/>
          </a:xfrm>
        </p:spPr>
      </p:pic>
    </p:spTree>
    <p:extLst>
      <p:ext uri="{BB962C8B-B14F-4D97-AF65-F5344CB8AC3E}">
        <p14:creationId xmlns:p14="http://schemas.microsoft.com/office/powerpoint/2010/main" val="256363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Bilgisayar </a:t>
            </a:r>
            <a:r>
              <a:rPr lang="tr-TR" sz="4000" dirty="0" smtClean="0"/>
              <a:t>Türleri</a:t>
            </a:r>
            <a:endParaRPr lang="tr-TR" sz="40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389120"/>
          </a:xfrm>
        </p:spPr>
        <p:txBody>
          <a:bodyPr/>
          <a:lstStyle/>
          <a:p>
            <a:r>
              <a:rPr lang="tr-TR" dirty="0" smtClean="0"/>
              <a:t>Masaüstü Bilgisayarlar</a:t>
            </a:r>
          </a:p>
          <a:p>
            <a:r>
              <a:rPr lang="tr-TR" dirty="0" smtClean="0"/>
              <a:t>Dizüstü Bilgisayarlar (Laptop)</a:t>
            </a:r>
          </a:p>
          <a:p>
            <a:r>
              <a:rPr lang="tr-TR" dirty="0" smtClean="0"/>
              <a:t>Tablet Bilgisayarlar</a:t>
            </a:r>
          </a:p>
          <a:p>
            <a:r>
              <a:rPr lang="tr-TR" dirty="0" smtClean="0"/>
              <a:t>Elde Taşınan Kişisel Bilgisayarlar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(Cep telefonu, PDA, Akıllı telefonlar  vb.)</a:t>
            </a:r>
            <a:endParaRPr lang="tr-TR" dirty="0"/>
          </a:p>
        </p:txBody>
      </p:sp>
      <p:pic>
        <p:nvPicPr>
          <p:cNvPr id="4098" name="Picture 2" descr="C:\Users\caglargulcek\Desktop\AA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14988"/>
            <a:ext cx="9144000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1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Optik Sürücü</a:t>
            </a:r>
            <a:endParaRPr lang="tr-TR" sz="4000" b="1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Optik sürücü adı verilen aygıtlar, ışığa duyarlı veri depolama medyalarından veri okumak veya bu medyalara veri yazmak amacıyla kullanılırlar.</a:t>
            </a:r>
            <a:endParaRPr lang="tr-TR" dirty="0"/>
          </a:p>
        </p:txBody>
      </p:sp>
      <p:pic>
        <p:nvPicPr>
          <p:cNvPr id="7" name="6 İçerik Yer Tutucusu" descr="images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95937" y="3066256"/>
            <a:ext cx="2143125" cy="2143125"/>
          </a:xfrm>
        </p:spPr>
      </p:pic>
      <p:pic>
        <p:nvPicPr>
          <p:cNvPr id="9" name="6 İçerik Yer Tutucusu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4440" y="2069232"/>
            <a:ext cx="3652589" cy="36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Optik Sürücü</a:t>
            </a:r>
            <a:endParaRPr lang="tr-TR" sz="4000" b="1" dirty="0"/>
          </a:p>
        </p:txBody>
      </p:sp>
      <p:pic>
        <p:nvPicPr>
          <p:cNvPr id="6" name="optik.wmv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9632" y="1268760"/>
            <a:ext cx="7200800" cy="5400600"/>
          </a:xfrm>
        </p:spPr>
      </p:pic>
    </p:spTree>
    <p:extLst>
      <p:ext uri="{BB962C8B-B14F-4D97-AF65-F5344CB8AC3E}">
        <p14:creationId xmlns:p14="http://schemas.microsoft.com/office/powerpoint/2010/main" val="161339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Ethernet Kartı</a:t>
            </a:r>
            <a:endParaRPr lang="tr-TR" sz="4000" b="1" dirty="0"/>
          </a:p>
        </p:txBody>
      </p:sp>
      <p:pic>
        <p:nvPicPr>
          <p:cNvPr id="7" name="Picture 2" descr="http://www.buzzle.com/img/articleImages/277543-268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535325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67544" y="2276872"/>
            <a:ext cx="5184576" cy="3384376"/>
          </a:xfrm>
        </p:spPr>
        <p:txBody>
          <a:bodyPr>
            <a:normAutofit/>
          </a:bodyPr>
          <a:lstStyle/>
          <a:p>
            <a:r>
              <a:rPr lang="tr-TR" dirty="0" smtClean="0"/>
              <a:t>Bilgisayarın bir ağa veya başka bir bilgisayara bağlanmasını sağlayan donanımdır. Yeni </a:t>
            </a:r>
            <a:r>
              <a:rPr lang="tr-TR" dirty="0" err="1" smtClean="0"/>
              <a:t>anakartlar</a:t>
            </a:r>
            <a:r>
              <a:rPr lang="tr-TR" dirty="0" smtClean="0"/>
              <a:t> üzerinde tümleşik olarak yer alır.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83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Ses Kartı</a:t>
            </a:r>
            <a:endParaRPr lang="tr-TR" sz="4000" b="1" dirty="0"/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395536" y="2132856"/>
            <a:ext cx="8210873" cy="3880773"/>
          </a:xfrm>
        </p:spPr>
        <p:txBody>
          <a:bodyPr/>
          <a:lstStyle/>
          <a:p>
            <a:r>
              <a:rPr lang="tr-TR" dirty="0" smtClean="0"/>
              <a:t>Bilgisayara ses girişini ve çıkışını sağlayan donanımdır. Günümüz </a:t>
            </a:r>
            <a:r>
              <a:rPr lang="tr-TR" dirty="0" err="1" smtClean="0"/>
              <a:t>anakartları</a:t>
            </a:r>
            <a:r>
              <a:rPr lang="tr-TR" dirty="0" smtClean="0"/>
              <a:t> üzerinde tümleşik olarak yer alır.</a:t>
            </a:r>
            <a:endParaRPr lang="tr-TR" dirty="0"/>
          </a:p>
        </p:txBody>
      </p:sp>
      <p:pic>
        <p:nvPicPr>
          <p:cNvPr id="9" name="Picture 2" descr="http://img.rakuten.com/PIC/52309524/0/1/1000/523095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8" b="18780"/>
          <a:stretch/>
        </p:blipFill>
        <p:spPr bwMode="auto">
          <a:xfrm>
            <a:off x="1979712" y="3262550"/>
            <a:ext cx="5080000" cy="297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Güç Kaynağı</a:t>
            </a:r>
            <a:endParaRPr lang="tr-TR" sz="4000" b="1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Güç kaynağı, prizden elektriği alıp onu bilgisayarınızın değişik parçaları için gereksinim duydukları değişik gerilimlere ayarlayan parçadır.</a:t>
            </a:r>
            <a:endParaRPr lang="tr-TR" dirty="0"/>
          </a:p>
        </p:txBody>
      </p:sp>
      <p:pic>
        <p:nvPicPr>
          <p:cNvPr id="8" name="7 İçerik Yer Tutucusu" descr="guc-kaynag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9162" y="2599531"/>
            <a:ext cx="3876675" cy="307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7725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Dahili Donanımlar</a:t>
            </a:r>
            <a:endParaRPr lang="tr-TR" sz="4000" b="1" dirty="0"/>
          </a:p>
        </p:txBody>
      </p:sp>
      <p:pic>
        <p:nvPicPr>
          <p:cNvPr id="6" name="birlestir.wmv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1196752"/>
            <a:ext cx="6984776" cy="5238582"/>
          </a:xfrm>
        </p:spPr>
      </p:pic>
    </p:spTree>
    <p:extLst>
      <p:ext uri="{BB962C8B-B14F-4D97-AF65-F5344CB8AC3E}">
        <p14:creationId xmlns:p14="http://schemas.microsoft.com/office/powerpoint/2010/main" val="92732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44" y="260648"/>
            <a:ext cx="9144000" cy="1384300"/>
          </a:xfrm>
        </p:spPr>
        <p:txBody>
          <a:bodyPr/>
          <a:lstStyle/>
          <a:p>
            <a:pPr algn="ctr"/>
            <a:r>
              <a:rPr lang="tr-TR" sz="3200" dirty="0"/>
              <a:t>Donanım mı?   Yazılım mı? 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Siz </a:t>
            </a:r>
            <a:r>
              <a:rPr lang="tr-TR" sz="3200" dirty="0"/>
              <a:t>söyleyin !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08175" y="1951038"/>
            <a:ext cx="2303463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Mikrofon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CD sürücü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Paint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Media </a:t>
            </a:r>
            <a:r>
              <a:rPr lang="tr-TR" b="1" dirty="0" err="1" smtClean="0">
                <a:solidFill>
                  <a:srgbClr val="FFFFFF"/>
                </a:solidFill>
                <a:latin typeface="Arial" charset="0"/>
              </a:rPr>
              <a:t>player</a:t>
            </a:r>
            <a:endParaRPr lang="tr-TR" b="1" dirty="0" smtClean="0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Fare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Kelime işlemci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Kasa(sistem birimi)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Oyun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Disket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Klavye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Hoparlör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tr-TR" b="1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508625" y="1951038"/>
            <a:ext cx="2303463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DONANIM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DONANIM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YAZILIM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YAZILIM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DONANIM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YAZILIM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DONANIM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YAZILIM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DONANIM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DONANIM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b="1" dirty="0" smtClean="0">
                <a:solidFill>
                  <a:srgbClr val="FFFFFF"/>
                </a:solidFill>
                <a:latin typeface="Arial" charset="0"/>
              </a:rPr>
              <a:t>DONANIM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tr-TR" b="1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348038" y="2166938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FFFFFF"/>
              </a:solidFill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421063" y="25273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FFFFFF"/>
              </a:solidFill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060700" y="2959100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FFFFFF"/>
              </a:solidFill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3708400" y="33909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FFFFFF"/>
              </a:solidFill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3060700" y="3822700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FFFFFF"/>
              </a:solidFill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708400" y="42545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FFFFFF"/>
              </a:solidFill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3060700" y="5046663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FFFFFF"/>
              </a:solidFill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3060700" y="5407025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FFFFFF"/>
              </a:solidFill>
            </a:endParaRP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3060700" y="5838825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FFFFFF"/>
              </a:solidFill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3132138" y="6270625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FFFFFF"/>
              </a:solidFill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4140200" y="4614863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4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892175"/>
          </a:xfrm>
        </p:spPr>
        <p:txBody>
          <a:bodyPr/>
          <a:lstStyle/>
          <a:p>
            <a:r>
              <a:rPr lang="tr-TR"/>
              <a:t>Donanım ve Yazılımları listeleyelim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10350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125538"/>
            <a:ext cx="56673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7477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9636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125538"/>
            <a:ext cx="6397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25538"/>
            <a:ext cx="7112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19697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125538"/>
            <a:ext cx="11795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110648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25538"/>
            <a:ext cx="11430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1125538"/>
            <a:ext cx="7477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49500"/>
            <a:ext cx="5894388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068638"/>
            <a:ext cx="10350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11430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76700"/>
            <a:ext cx="56673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21388"/>
            <a:ext cx="7477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068638"/>
            <a:ext cx="963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084763"/>
            <a:ext cx="6397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81525"/>
            <a:ext cx="7112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516563"/>
            <a:ext cx="6032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76700"/>
            <a:ext cx="11795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7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81525"/>
            <a:ext cx="110648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463"/>
            <a:ext cx="7477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26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Masaüstü Bilgisayarlar</a:t>
            </a:r>
            <a:endParaRPr lang="tr-TR" sz="40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95536" y="2060848"/>
            <a:ext cx="8496944" cy="4389120"/>
          </a:xfrm>
        </p:spPr>
        <p:txBody>
          <a:bodyPr>
            <a:normAutofit/>
          </a:bodyPr>
          <a:lstStyle/>
          <a:p>
            <a:r>
              <a:rPr lang="tr-TR" sz="2400" dirty="0"/>
              <a:t>Masada kullanmak için tasarlanmışlardır. Normalde, diğer kişisel bilgisayar türlerinden daha büyük ve daha güçlüdürler. Monitör, fare ve klavye gibi diğer bileşenler sistem birimine bağlanır.</a:t>
            </a:r>
          </a:p>
        </p:txBody>
      </p:sp>
      <p:pic>
        <p:nvPicPr>
          <p:cNvPr id="4098" name="Picture 2" descr="C:\Users\caglargulcek\Desktop\AA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14988"/>
            <a:ext cx="9144000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aglargulcek\Desktop\ind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4616600" cy="27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Dizüstü Bilgisayarlar (Laptop)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95536" y="2060848"/>
            <a:ext cx="4680520" cy="438912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İnce </a:t>
            </a:r>
            <a:r>
              <a:rPr lang="tr-TR" sz="2400" dirty="0"/>
              <a:t>ekranlı, hafif ve taşınabilir PC'lerdir. Küçük  boyutlarından dolayı defter bilgisayarlar olarak da adlandırılırlar. Dizüstüler pille çalışabildiklerinden, bunları her yere taşıyabilirsiniz. </a:t>
            </a:r>
            <a:r>
              <a:rPr lang="tr-TR" sz="2400" dirty="0" smtClean="0"/>
              <a:t>Ekran </a:t>
            </a:r>
            <a:r>
              <a:rPr lang="tr-TR" sz="2400" dirty="0"/>
              <a:t>ve </a:t>
            </a:r>
            <a:r>
              <a:rPr lang="tr-TR" sz="2400" dirty="0" smtClean="0"/>
              <a:t>klavye fare hoparlör gibi birimleri tek </a:t>
            </a:r>
            <a:r>
              <a:rPr lang="tr-TR" sz="2400" dirty="0"/>
              <a:t>bir kasada birleştirilmiştir. </a:t>
            </a:r>
          </a:p>
        </p:txBody>
      </p:sp>
      <p:pic>
        <p:nvPicPr>
          <p:cNvPr id="4098" name="Picture 2" descr="C:\Users\caglargulcek\Desktop\AA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14988"/>
            <a:ext cx="9144000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aglargulcek\Desktop\toshiba-12q4-S875-main-anglewin8-bluray-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7"/>
            <a:ext cx="3779912" cy="25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2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Tablet Bilgisayarlar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38912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Dokunmatik ekranı sayesinde  parmak ucuyla ya da özel </a:t>
            </a:r>
            <a:r>
              <a:rPr lang="tr-TR" sz="2400" dirty="0" err="1" smtClean="0"/>
              <a:t>kalaemiyle</a:t>
            </a:r>
            <a:r>
              <a:rPr lang="tr-TR" sz="2400" dirty="0" smtClean="0"/>
              <a:t> klavye ve fareye gerek kalmadan kullanılabilen bilgisayarlardır. </a:t>
            </a:r>
            <a:r>
              <a:rPr lang="tr-TR" sz="2400" dirty="0"/>
              <a:t> </a:t>
            </a:r>
            <a:r>
              <a:rPr lang="tr-TR" sz="2400" dirty="0" smtClean="0"/>
              <a:t>Tek bir kasadan oluşur.</a:t>
            </a:r>
            <a:endParaRPr lang="tr-TR" sz="2400" dirty="0"/>
          </a:p>
        </p:txBody>
      </p:sp>
      <p:pic>
        <p:nvPicPr>
          <p:cNvPr id="4098" name="Picture 2" descr="C:\Users\caglargulcek\Desktop\AA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14988"/>
            <a:ext cx="9144000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aglargulcek\Desktop\tabl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39741"/>
            <a:ext cx="4026718" cy="232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2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Elde Taşınan Kişisel Bilgisayarlar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95536" y="2060848"/>
            <a:ext cx="8208912" cy="438912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Her  yere </a:t>
            </a:r>
            <a:r>
              <a:rPr lang="tr-TR" sz="2400" dirty="0"/>
              <a:t>taşınabilecek kadar küçük, </a:t>
            </a:r>
            <a:r>
              <a:rPr lang="tr-TR" sz="2400" dirty="0" smtClean="0"/>
              <a:t>pille çalışan bilgisayardır</a:t>
            </a:r>
            <a:r>
              <a:rPr lang="tr-TR" sz="2400" dirty="0"/>
              <a:t>. Masaüstü veya dizüstü bilgisayarlar kadar güçlü olmasalar </a:t>
            </a:r>
            <a:r>
              <a:rPr lang="tr-TR" sz="2400" dirty="0" smtClean="0"/>
              <a:t>da randevuları </a:t>
            </a:r>
            <a:r>
              <a:rPr lang="tr-TR" sz="2400" dirty="0"/>
              <a:t>zamanlamak, adres ve telefon numaralarını depolamak ve oyun oynamak için kullanışlıdırlar. </a:t>
            </a:r>
            <a:r>
              <a:rPr lang="tr-TR" sz="2400" dirty="0" smtClean="0"/>
              <a:t> Örn: </a:t>
            </a:r>
            <a:r>
              <a:rPr lang="tr-TR" sz="2400" dirty="0"/>
              <a:t>Cep telefonu, PDA, Akıllı telefonlardır. </a:t>
            </a:r>
          </a:p>
        </p:txBody>
      </p:sp>
      <p:pic>
        <p:nvPicPr>
          <p:cNvPr id="4098" name="Picture 2" descr="C:\Users\caglargulcek\Desktop\AA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14988"/>
            <a:ext cx="9144000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aglargulcek\Desktop\p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23" y="4423080"/>
            <a:ext cx="1656184" cy="178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aglargulcek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95443"/>
            <a:ext cx="19812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aglargulcek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92448"/>
            <a:ext cx="2157156" cy="14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2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52" y="764703"/>
            <a:ext cx="5149645" cy="279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202913" y="3717414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tr-TR" sz="2400" dirty="0"/>
              <a:t>Bir bilgisayarın kasasının içinde olan, elle tutup monte ettiğimiz ve bilgisayarın çalışmasını sağlayan tüm  fiziksel parçalarına  </a:t>
            </a:r>
            <a:r>
              <a:rPr lang="tr-TR" sz="2400" b="1" dirty="0" smtClean="0"/>
              <a:t>donanım</a:t>
            </a:r>
            <a:r>
              <a:rPr lang="tr-TR" sz="2400" dirty="0" smtClean="0"/>
              <a:t> </a:t>
            </a:r>
            <a:r>
              <a:rPr lang="tr-TR" sz="2400" dirty="0"/>
              <a:t>denir.</a:t>
            </a:r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148189" y="3717414"/>
            <a:ext cx="39959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400" dirty="0"/>
              <a:t>Bilgisayarın çalışması için gerekli olan, elle tutulamayan, gözle görülen programlara </a:t>
            </a:r>
          </a:p>
          <a:p>
            <a:r>
              <a:rPr lang="tr-TR" sz="2400" b="1" dirty="0"/>
              <a:t>y</a:t>
            </a:r>
            <a:r>
              <a:rPr lang="tr-TR" sz="2400" b="1" dirty="0" smtClean="0"/>
              <a:t>azılım</a:t>
            </a:r>
            <a:r>
              <a:rPr lang="tr-TR" sz="2400" dirty="0" smtClean="0"/>
              <a:t> denir</a:t>
            </a:r>
            <a:r>
              <a:rPr lang="tr-TR" sz="24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85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kyanus">
  <a:themeElements>
    <a:clrScheme name="Okyanus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kyanu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kyanus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429</TotalTime>
  <Words>945</Words>
  <Application>Microsoft Office PowerPoint</Application>
  <PresentationFormat>Ekran Gösterisi (4:3)</PresentationFormat>
  <Paragraphs>154</Paragraphs>
  <Slides>47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47</vt:i4>
      </vt:variant>
    </vt:vector>
  </HeadingPairs>
  <TitlesOfParts>
    <vt:vector size="49" baseType="lpstr">
      <vt:lpstr>Akış</vt:lpstr>
      <vt:lpstr>Okyanus</vt:lpstr>
      <vt:lpstr>PowerPoint Sunusu</vt:lpstr>
      <vt:lpstr>Bilgisayar Nedir?</vt:lpstr>
      <vt:lpstr>Bilgisayar Nedir?</vt:lpstr>
      <vt:lpstr>Bilgisayar Türleri</vt:lpstr>
      <vt:lpstr>Masaüstü Bilgisayarlar</vt:lpstr>
      <vt:lpstr>Dizüstü Bilgisayarlar (Laptop)</vt:lpstr>
      <vt:lpstr>Tablet Bilgisayarlar</vt:lpstr>
      <vt:lpstr>Elde Taşınan Kişisel Bilgisayarlar</vt:lpstr>
      <vt:lpstr>PowerPoint Sunusu</vt:lpstr>
      <vt:lpstr>PowerPoint Sunusu</vt:lpstr>
      <vt:lpstr>PowerPoint Sunusu</vt:lpstr>
      <vt:lpstr>Donanım</vt:lpstr>
      <vt:lpstr>Harici (Dış) Donanım Birimleri</vt:lpstr>
      <vt:lpstr>Fare</vt:lpstr>
      <vt:lpstr>Klavye</vt:lpstr>
      <vt:lpstr>Monitör (Ekran)</vt:lpstr>
      <vt:lpstr>Kasa</vt:lpstr>
      <vt:lpstr>Yazıcı</vt:lpstr>
      <vt:lpstr>Tarayıcı</vt:lpstr>
      <vt:lpstr>Hoparlör</vt:lpstr>
      <vt:lpstr>Kulaklık</vt:lpstr>
      <vt:lpstr>Webcam (Web Kamerası)</vt:lpstr>
      <vt:lpstr>Mikrofon</vt:lpstr>
      <vt:lpstr>Oyun Kumandaları</vt:lpstr>
      <vt:lpstr>Modem</vt:lpstr>
      <vt:lpstr>UPS (Kesintisiz Güç Kaynağı)</vt:lpstr>
      <vt:lpstr>Dahili (İç) Donanım Birimleri</vt:lpstr>
      <vt:lpstr>Anakart (Motherboard)</vt:lpstr>
      <vt:lpstr>Anakart (Motherboard)</vt:lpstr>
      <vt:lpstr>İşlemci</vt:lpstr>
      <vt:lpstr>İşlemci</vt:lpstr>
      <vt:lpstr>İşlemci</vt:lpstr>
      <vt:lpstr>Sabit Disk (hard disk):</vt:lpstr>
      <vt:lpstr>Sabit Disk (hard disk):</vt:lpstr>
      <vt:lpstr>RAM (Bellek)</vt:lpstr>
      <vt:lpstr>RAM (Bellek)</vt:lpstr>
      <vt:lpstr>RAM (Bellek)</vt:lpstr>
      <vt:lpstr>Ekran Kartı</vt:lpstr>
      <vt:lpstr>Ekran Kartı</vt:lpstr>
      <vt:lpstr>Optik Sürücü</vt:lpstr>
      <vt:lpstr>Optik Sürücü</vt:lpstr>
      <vt:lpstr>Ethernet Kartı</vt:lpstr>
      <vt:lpstr>Ses Kartı</vt:lpstr>
      <vt:lpstr>Güç Kaynağı</vt:lpstr>
      <vt:lpstr>Dahili Donanımlar</vt:lpstr>
      <vt:lpstr>Donanım mı?   Yazılım mı?  Siz söyleyin !</vt:lpstr>
      <vt:lpstr>PowerPoint Sunusu</vt:lpstr>
    </vt:vector>
  </TitlesOfParts>
  <Company>Chetnix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</dc:creator>
  <cp:lastModifiedBy>erhan özmen</cp:lastModifiedBy>
  <cp:revision>54</cp:revision>
  <dcterms:created xsi:type="dcterms:W3CDTF">2013-09-23T18:14:41Z</dcterms:created>
  <dcterms:modified xsi:type="dcterms:W3CDTF">2016-12-12T14:12:08Z</dcterms:modified>
</cp:coreProperties>
</file>