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8" r:id="rId5"/>
    <p:sldId id="259" r:id="rId6"/>
    <p:sldId id="260" r:id="rId7"/>
    <p:sldId id="276" r:id="rId8"/>
    <p:sldId id="277" r:id="rId9"/>
    <p:sldId id="261" r:id="rId10"/>
    <p:sldId id="263" r:id="rId11"/>
    <p:sldId id="264" r:id="rId12"/>
    <p:sldId id="265" r:id="rId13"/>
    <p:sldId id="266" r:id="rId14"/>
    <p:sldId id="293" r:id="rId15"/>
    <p:sldId id="294" r:id="rId16"/>
    <p:sldId id="267" r:id="rId17"/>
    <p:sldId id="301" r:id="rId18"/>
    <p:sldId id="295" r:id="rId19"/>
    <p:sldId id="299" r:id="rId20"/>
    <p:sldId id="296" r:id="rId21"/>
    <p:sldId id="297" r:id="rId22"/>
    <p:sldId id="298" r:id="rId23"/>
    <p:sldId id="300"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269" r:id="rId75"/>
    <p:sldId id="270" r:id="rId76"/>
    <p:sldId id="272" r:id="rId77"/>
    <p:sldId id="273" r:id="rId78"/>
    <p:sldId id="274" r:id="rId79"/>
    <p:sldId id="278" r:id="rId80"/>
    <p:sldId id="279" r:id="rId81"/>
    <p:sldId id="275" r:id="rId82"/>
    <p:sldId id="280" r:id="rId83"/>
    <p:sldId id="281" r:id="rId84"/>
    <p:sldId id="282" r:id="rId85"/>
    <p:sldId id="283" r:id="rId86"/>
    <p:sldId id="284" r:id="rId87"/>
    <p:sldId id="285" r:id="rId88"/>
    <p:sldId id="353" r:id="rId89"/>
    <p:sldId id="286" r:id="rId90"/>
    <p:sldId id="287" r:id="rId91"/>
    <p:sldId id="288" r:id="rId92"/>
    <p:sldId id="354" r:id="rId93"/>
    <p:sldId id="355" r:id="rId94"/>
    <p:sldId id="289" r:id="rId95"/>
    <p:sldId id="290" r:id="rId96"/>
    <p:sldId id="356" r:id="rId97"/>
    <p:sldId id="291" r:id="rId98"/>
    <p:sldId id="292"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2" r:id="rId113"/>
    <p:sldId id="370" r:id="rId114"/>
    <p:sldId id="371" r:id="rId1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61" autoAdjust="0"/>
    <p:restoredTop sz="94660"/>
  </p:normalViewPr>
  <p:slideViewPr>
    <p:cSldViewPr>
      <p:cViewPr>
        <p:scale>
          <a:sx n="60" d="100"/>
          <a:sy n="60" d="100"/>
        </p:scale>
        <p:origin x="-145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57849D-0AA7-4A73-AEAA-F21CD966B543}" type="datetimeFigureOut">
              <a:rPr lang="tr-TR" smtClean="0"/>
              <a:pPr/>
              <a:t>24.5.2017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37A84CB-AD3C-4705-8E52-2451644F4617}" type="slidenum">
              <a:rPr lang="tr-TR" smtClean="0"/>
              <a:pPr/>
              <a:t>‹#›</a:t>
            </a:fld>
            <a:endParaRPr lang="tr-T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lum/>
          </a:blip>
          <a:srcRect/>
          <a:stretch>
            <a:fillRect l="-25000" r="-25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7849D-0AA7-4A73-AEAA-F21CD966B543}" type="datetimeFigureOut">
              <a:rPr lang="tr-TR" smtClean="0"/>
              <a:pPr/>
              <a:t>24.5.2017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A84CB-AD3C-4705-8E52-2451644F461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 Id="rId5" Type="http://schemas.openxmlformats.org/officeDocument/2006/relationships/image" Target="../media/image74.jpeg"/><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03200"/>
            <a:ext cx="8686800" cy="1725602"/>
          </a:xfrm>
        </p:spPr>
        <p:txBody>
          <a:bodyPr/>
          <a:lstStyle/>
          <a:p>
            <a:r>
              <a:rPr lang="tr-TR" b="1" dirty="0" smtClean="0"/>
              <a:t>İLERİ </a:t>
            </a:r>
            <a:r>
              <a:rPr lang="tr-TR" sz="6000" b="1" dirty="0" smtClean="0">
                <a:solidFill>
                  <a:srgbClr val="FFC000"/>
                </a:solidFill>
                <a:latin typeface="Bodoni MT Black" pitchFamily="18" charset="0"/>
              </a:rPr>
              <a:t>E</a:t>
            </a:r>
            <a:r>
              <a:rPr lang="tr-TR" sz="6000" b="1" dirty="0" smtClean="0">
                <a:solidFill>
                  <a:schemeClr val="accent1">
                    <a:lumMod val="50000"/>
                  </a:schemeClr>
                </a:solidFill>
                <a:latin typeface="Bodoni MT Black" pitchFamily="18" charset="0"/>
              </a:rPr>
              <a:t>XCEL</a:t>
            </a:r>
            <a:r>
              <a:rPr lang="tr-TR" b="1" dirty="0" smtClean="0"/>
              <a:t> UYUM EĞİTİMİ</a:t>
            </a:r>
            <a:endParaRPr lang="tr-TR" b="1" dirty="0"/>
          </a:p>
        </p:txBody>
      </p:sp>
      <p:pic>
        <p:nvPicPr>
          <p:cNvPr id="5" name="4 İçerik Yer Tutucusu" descr="excelde-makro-kullanimi.jpeg"/>
          <p:cNvPicPr>
            <a:picLocks noGrp="1" noChangeAspect="1"/>
          </p:cNvPicPr>
          <p:nvPr>
            <p:ph idx="1"/>
          </p:nvPr>
        </p:nvPicPr>
        <p:blipFill>
          <a:blip r:embed="rId2"/>
          <a:stretch>
            <a:fillRect/>
          </a:stretch>
        </p:blipFill>
        <p:spPr>
          <a:xfrm>
            <a:off x="571472" y="1500174"/>
            <a:ext cx="8046156"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Metin kutusu"/>
          <p:cNvSpPr txBox="1"/>
          <p:nvPr/>
        </p:nvSpPr>
        <p:spPr>
          <a:xfrm>
            <a:off x="4500562" y="4857760"/>
            <a:ext cx="3714776" cy="646331"/>
          </a:xfrm>
          <a:prstGeom prst="rect">
            <a:avLst/>
          </a:prstGeom>
          <a:noFill/>
        </p:spPr>
        <p:txBody>
          <a:bodyPr wrap="square" rtlCol="0">
            <a:spAutoFit/>
          </a:bodyPr>
          <a:lstStyle/>
          <a:p>
            <a:r>
              <a:rPr lang="tr-TR" sz="3600" b="1" dirty="0" smtClean="0">
                <a:solidFill>
                  <a:schemeClr val="bg1">
                    <a:lumMod val="65000"/>
                  </a:schemeClr>
                </a:solidFill>
                <a:latin typeface="Bell Gothic Std Black" pitchFamily="34" charset="0"/>
              </a:rPr>
              <a:t>ERHAN ÖZMEN</a:t>
            </a:r>
            <a:endParaRPr lang="tr-TR" sz="3600" b="1" dirty="0">
              <a:solidFill>
                <a:schemeClr val="bg1">
                  <a:lumMod val="65000"/>
                </a:schemeClr>
              </a:solidFill>
              <a:latin typeface="Bell Gothic Std Black"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28596" y="142860"/>
            <a:ext cx="8229600" cy="1143000"/>
          </a:xfrm>
        </p:spPr>
        <p:txBody>
          <a:bodyPr>
            <a:noAutofit/>
          </a:bodyPr>
          <a:lstStyle/>
          <a:p>
            <a:r>
              <a:rPr lang="tr-TR" dirty="0" smtClean="0"/>
              <a:t>Hücredeki yazının yönünü değiştirmek</a:t>
            </a:r>
            <a:endParaRPr lang="fr-CA" dirty="0" smtClean="0"/>
          </a:p>
        </p:txBody>
      </p:sp>
      <p:sp>
        <p:nvSpPr>
          <p:cNvPr id="3" name="Espace réservé du contenu 2"/>
          <p:cNvSpPr>
            <a:spLocks noGrp="1"/>
          </p:cNvSpPr>
          <p:nvPr>
            <p:ph idx="1"/>
          </p:nvPr>
        </p:nvSpPr>
        <p:spPr>
          <a:xfrm>
            <a:off x="357158" y="1500174"/>
            <a:ext cx="8329642" cy="4857784"/>
          </a:xfrm>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tr-TR" sz="2600" dirty="0" smtClean="0">
                <a:solidFill>
                  <a:schemeClr val="tx1"/>
                </a:solidFill>
              </a:rPr>
              <a:t>Bu işlem için araç çubuğundaki               düğmesini kullanırız.</a:t>
            </a:r>
          </a:p>
        </p:txBody>
      </p:sp>
      <p:sp>
        <p:nvSpPr>
          <p:cNvPr id="6" name="5 Metin kutusu"/>
          <p:cNvSpPr txBox="1"/>
          <p:nvPr/>
        </p:nvSpPr>
        <p:spPr>
          <a:xfrm>
            <a:off x="6000750" y="3343275"/>
            <a:ext cx="2714625" cy="1824038"/>
          </a:xfrm>
          <a:prstGeom prst="rect">
            <a:avLst/>
          </a:prstGeom>
          <a:solidFill>
            <a:schemeClr val="bg2">
              <a:lumMod val="75000"/>
            </a:schemeClr>
          </a:solidFill>
        </p:spPr>
        <p:style>
          <a:lnRef idx="1">
            <a:schemeClr val="accent6"/>
          </a:lnRef>
          <a:fillRef idx="2">
            <a:schemeClr val="accent6"/>
          </a:fillRef>
          <a:effectRef idx="1">
            <a:schemeClr val="accent6"/>
          </a:effectRef>
          <a:fontRef idx="minor">
            <a:schemeClr val="dk1"/>
          </a:fontRef>
        </p:style>
        <p:txBody>
          <a:bodyPr>
            <a:spAutoFit/>
          </a:bodyPr>
          <a:lstStyle/>
          <a:p>
            <a:pPr>
              <a:lnSpc>
                <a:spcPts val="2700"/>
              </a:lnSpc>
              <a:defRPr/>
            </a:pPr>
            <a:r>
              <a:rPr lang="tr-TR" sz="2000" dirty="0">
                <a:solidFill>
                  <a:schemeClr val="tx1">
                    <a:lumMod val="95000"/>
                    <a:lumOff val="5000"/>
                  </a:schemeClr>
                </a:solidFill>
              </a:rPr>
              <a:t>Hücreye sağ tıklayın</a:t>
            </a:r>
          </a:p>
          <a:p>
            <a:pPr>
              <a:lnSpc>
                <a:spcPts val="2700"/>
              </a:lnSpc>
              <a:defRPr/>
            </a:pPr>
            <a:r>
              <a:rPr lang="tr-TR" dirty="0">
                <a:solidFill>
                  <a:schemeClr val="tx1">
                    <a:lumMod val="95000"/>
                    <a:lumOff val="5000"/>
                  </a:schemeClr>
                </a:solidFill>
              </a:rPr>
              <a:t>- Hücreleri biçimlendir</a:t>
            </a:r>
          </a:p>
          <a:p>
            <a:pPr>
              <a:lnSpc>
                <a:spcPts val="2700"/>
              </a:lnSpc>
              <a:defRPr/>
            </a:pPr>
            <a:r>
              <a:rPr lang="tr-TR" dirty="0">
                <a:solidFill>
                  <a:schemeClr val="tx1">
                    <a:lumMod val="95000"/>
                    <a:lumOff val="5000"/>
                  </a:schemeClr>
                </a:solidFill>
              </a:rPr>
              <a:t>- Hizalama sekmesi</a:t>
            </a:r>
          </a:p>
          <a:p>
            <a:pPr>
              <a:lnSpc>
                <a:spcPts val="2700"/>
              </a:lnSpc>
              <a:defRPr/>
            </a:pPr>
            <a:r>
              <a:rPr lang="tr-TR" dirty="0">
                <a:solidFill>
                  <a:schemeClr val="tx1">
                    <a:lumMod val="95000"/>
                    <a:lumOff val="5000"/>
                  </a:schemeClr>
                </a:solidFill>
              </a:rPr>
              <a:t>- Yönlendirme</a:t>
            </a:r>
          </a:p>
          <a:p>
            <a:pPr>
              <a:lnSpc>
                <a:spcPts val="2700"/>
              </a:lnSpc>
              <a:defRPr/>
            </a:pPr>
            <a:r>
              <a:rPr lang="tr-TR" sz="2000" dirty="0">
                <a:solidFill>
                  <a:schemeClr val="tx1">
                    <a:lumMod val="95000"/>
                    <a:lumOff val="5000"/>
                  </a:schemeClr>
                </a:solidFill>
              </a:rPr>
              <a:t>adımlarını izleyiniz.</a:t>
            </a:r>
          </a:p>
        </p:txBody>
      </p:sp>
      <p:pic>
        <p:nvPicPr>
          <p:cNvPr id="9221" name="6 Resim" descr="yon.jpg"/>
          <p:cNvPicPr>
            <a:picLocks noChangeAspect="1"/>
          </p:cNvPicPr>
          <p:nvPr/>
        </p:nvPicPr>
        <p:blipFill>
          <a:blip r:embed="rId2"/>
          <a:srcRect/>
          <a:stretch>
            <a:fillRect/>
          </a:stretch>
        </p:blipFill>
        <p:spPr bwMode="auto">
          <a:xfrm>
            <a:off x="5118656" y="1571612"/>
            <a:ext cx="739228" cy="500066"/>
          </a:xfrm>
          <a:prstGeom prst="rect">
            <a:avLst/>
          </a:prstGeom>
          <a:noFill/>
          <a:ln w="9525">
            <a:noFill/>
            <a:miter lim="800000"/>
            <a:headEnd/>
            <a:tailEnd/>
          </a:ln>
        </p:spPr>
      </p:pic>
      <p:pic>
        <p:nvPicPr>
          <p:cNvPr id="9222" name="11 Resim" descr="Untitled-2.jpg"/>
          <p:cNvPicPr>
            <a:picLocks noChangeAspect="1"/>
          </p:cNvPicPr>
          <p:nvPr/>
        </p:nvPicPr>
        <p:blipFill>
          <a:blip r:embed="rId3"/>
          <a:srcRect/>
          <a:stretch>
            <a:fillRect/>
          </a:stretch>
        </p:blipFill>
        <p:spPr bwMode="auto">
          <a:xfrm>
            <a:off x="928688" y="2714625"/>
            <a:ext cx="4724400" cy="3302000"/>
          </a:xfrm>
          <a:prstGeom prst="rect">
            <a:avLst/>
          </a:prstGeom>
          <a:ln>
            <a:noFill/>
          </a:ln>
          <a:effectLst>
            <a:outerShdw blurRad="292100" dist="139700" dir="2700000" algn="tl" rotWithShape="0">
              <a:srgbClr val="333333">
                <a:alpha val="65000"/>
              </a:srgbClr>
            </a:outerShdw>
          </a:effectLst>
        </p:spPr>
      </p:pic>
      <p:sp>
        <p:nvSpPr>
          <p:cNvPr id="13" name="12 Metin kutusu"/>
          <p:cNvSpPr txBox="1"/>
          <p:nvPr/>
        </p:nvSpPr>
        <p:spPr>
          <a:xfrm>
            <a:off x="6000750" y="2916238"/>
            <a:ext cx="2714625"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tr-TR" dirty="0"/>
              <a:t>Diğer yöntem :</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b="1" dirty="0" smtClean="0"/>
              <a:t>1. Sınavı </a:t>
            </a:r>
            <a:r>
              <a:rPr lang="tr-TR" sz="2600" dirty="0" smtClean="0"/>
              <a:t>“60” dan büyük </a:t>
            </a:r>
            <a:r>
              <a:rPr lang="tr-TR" sz="2600" u="sng" dirty="0" smtClean="0"/>
              <a:t>VE</a:t>
            </a:r>
            <a:r>
              <a:rPr lang="tr-TR" sz="2600" dirty="0" smtClean="0"/>
              <a:t> </a:t>
            </a:r>
            <a:r>
              <a:rPr lang="tr-TR" sz="2600" b="1" dirty="0" smtClean="0"/>
              <a:t>ortalaması </a:t>
            </a:r>
            <a:r>
              <a:rPr lang="tr-TR" sz="2600" dirty="0" smtClean="0"/>
              <a:t>“70” den büyük olan öğrencilerde sonuç bölümünde “başarılı” yazdıran formül?</a:t>
            </a:r>
            <a:endParaRPr lang="tr-TR" sz="2600" dirty="0"/>
          </a:p>
        </p:txBody>
      </p:sp>
      <p:pic>
        <p:nvPicPr>
          <p:cNvPr id="6146" name="Picture 2" descr="C:\Users\erhanozmen\Desktop\KALLD.JPG"/>
          <p:cNvPicPr>
            <a:picLocks noChangeAspect="1" noChangeArrowheads="1"/>
          </p:cNvPicPr>
          <p:nvPr/>
        </p:nvPicPr>
        <p:blipFill>
          <a:blip r:embed="rId2"/>
          <a:srcRect/>
          <a:stretch>
            <a:fillRect/>
          </a:stretch>
        </p:blipFill>
        <p:spPr bwMode="auto">
          <a:xfrm>
            <a:off x="1214414" y="2928934"/>
            <a:ext cx="6526408" cy="30003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EĞER YADA</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None/>
              <a:defRPr/>
            </a:pPr>
            <a:r>
              <a:rPr lang="tr-TR" sz="2600" b="1" dirty="0" smtClean="0">
                <a:solidFill>
                  <a:srgbClr val="FF0000"/>
                </a:solidFill>
              </a:rPr>
              <a:t>5. YADA  fonksiyonu:  </a:t>
            </a:r>
            <a:r>
              <a:rPr lang="tr-TR" sz="2600" dirty="0" smtClean="0"/>
              <a:t>2 veya daha fazla şarttan herhangi birinin gerçekleşmesi durumunda kullanılır. </a:t>
            </a:r>
            <a:endParaRPr lang="tr-TR" sz="2600" u="sng" dirty="0" smtClean="0">
              <a:solidFill>
                <a:schemeClr val="tx1">
                  <a:lumMod val="95000"/>
                  <a:lumOff val="5000"/>
                </a:schemeClr>
              </a:solidFill>
            </a:endParaRPr>
          </a:p>
          <a:p>
            <a:pPr>
              <a:lnSpc>
                <a:spcPts val="2000"/>
              </a:lnSpc>
              <a:spcBef>
                <a:spcPts val="0"/>
              </a:spcBef>
              <a:buNone/>
              <a:defRPr/>
            </a:pPr>
            <a:endParaRPr lang="tr-TR" sz="2600" b="1" u="sng" dirty="0" smtClean="0">
              <a:solidFill>
                <a:srgbClr val="FF0000"/>
              </a:solidFill>
            </a:endParaRPr>
          </a:p>
          <a:p>
            <a:pPr>
              <a:lnSpc>
                <a:spcPct val="110000"/>
              </a:lnSpc>
              <a:spcBef>
                <a:spcPts val="0"/>
              </a:spcBef>
              <a:buNone/>
              <a:defRPr/>
            </a:pPr>
            <a:r>
              <a:rPr lang="tr-TR" sz="2600" b="1" dirty="0" smtClean="0">
                <a:solidFill>
                  <a:schemeClr val="accent5">
                    <a:lumMod val="50000"/>
                  </a:schemeClr>
                </a:solidFill>
              </a:rPr>
              <a:t>	</a:t>
            </a:r>
            <a:r>
              <a:rPr lang="tr-TR" sz="2600" b="1" dirty="0" smtClean="0">
                <a:solidFill>
                  <a:schemeClr val="accent1">
                    <a:lumMod val="50000"/>
                  </a:schemeClr>
                </a:solidFill>
              </a:rPr>
              <a:t>=YADA(sart1;sart2;……)</a:t>
            </a:r>
          </a:p>
          <a:p>
            <a:pPr>
              <a:lnSpc>
                <a:spcPct val="110000"/>
              </a:lnSpc>
              <a:spcBef>
                <a:spcPts val="0"/>
              </a:spcBef>
              <a:buNone/>
              <a:defRPr/>
            </a:pPr>
            <a:r>
              <a:rPr lang="tr-TR" sz="2600" dirty="0" smtClean="0"/>
              <a:t>	</a:t>
            </a:r>
            <a:r>
              <a:rPr lang="tr-TR" sz="2600" dirty="0" smtClean="0">
                <a:solidFill>
                  <a:schemeClr val="accent1">
                    <a:lumMod val="50000"/>
                  </a:schemeClr>
                </a:solidFill>
              </a:rPr>
              <a:t>=</a:t>
            </a:r>
            <a:r>
              <a:rPr lang="tr-TR" sz="2600" b="1" dirty="0" smtClean="0">
                <a:solidFill>
                  <a:schemeClr val="accent1">
                    <a:lumMod val="50000"/>
                  </a:schemeClr>
                </a:solidFill>
              </a:rPr>
              <a:t>EĞER</a:t>
            </a:r>
            <a:r>
              <a:rPr lang="tr-TR" sz="2600" dirty="0" smtClean="0"/>
              <a:t>(</a:t>
            </a:r>
            <a:r>
              <a:rPr lang="tr-TR" sz="2600" b="1" dirty="0" smtClean="0">
                <a:solidFill>
                  <a:srgbClr val="FF0000"/>
                </a:solidFill>
              </a:rPr>
              <a:t>YADA</a:t>
            </a:r>
            <a:r>
              <a:rPr lang="tr-TR" sz="2600" dirty="0" smtClean="0"/>
              <a:t>(A2="DD";A2="FD";A2="FF");"</a:t>
            </a:r>
            <a:r>
              <a:rPr lang="tr-TR" sz="2600" dirty="0" smtClean="0">
                <a:solidFill>
                  <a:srgbClr val="C00000"/>
                </a:solidFill>
              </a:rPr>
              <a:t>Kaldı</a:t>
            </a:r>
            <a:r>
              <a:rPr lang="tr-TR" sz="2600" dirty="0" smtClean="0"/>
              <a:t>";"</a:t>
            </a:r>
            <a:r>
              <a:rPr lang="tr-TR" sz="2600" dirty="0" smtClean="0">
                <a:solidFill>
                  <a:schemeClr val="accent1">
                    <a:lumMod val="50000"/>
                  </a:schemeClr>
                </a:solidFill>
              </a:rPr>
              <a:t>Geçti</a:t>
            </a:r>
            <a:r>
              <a:rPr lang="tr-TR" sz="2600" dirty="0" smtClean="0"/>
              <a:t>")</a:t>
            </a:r>
          </a:p>
          <a:p>
            <a:pPr>
              <a:lnSpc>
                <a:spcPts val="20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a:t>
            </a:r>
            <a:r>
              <a:rPr lang="tr-TR" sz="2600" b="1" dirty="0" smtClean="0">
                <a:solidFill>
                  <a:schemeClr val="accent2">
                    <a:lumMod val="75000"/>
                  </a:schemeClr>
                </a:solidFill>
              </a:rPr>
              <a:t>Yukarıdaki formülde,</a:t>
            </a:r>
            <a:endParaRPr lang="tr-TR" sz="2600" dirty="0" smtClean="0"/>
          </a:p>
          <a:p>
            <a:pPr>
              <a:spcBef>
                <a:spcPts val="0"/>
              </a:spcBef>
              <a:buNone/>
              <a:defRPr/>
            </a:pPr>
            <a:r>
              <a:rPr lang="tr-TR" sz="2600" dirty="0" smtClean="0"/>
              <a:t>	A2 hücresindeki değer DD, FD ya da FF notlarından biriyse </a:t>
            </a:r>
            <a:r>
              <a:rPr lang="tr-TR" sz="2600" dirty="0" smtClean="0">
                <a:solidFill>
                  <a:srgbClr val="C00000"/>
                </a:solidFill>
              </a:rPr>
              <a:t>Kaldı</a:t>
            </a:r>
            <a:r>
              <a:rPr lang="tr-TR" sz="2600" dirty="0" smtClean="0"/>
              <a:t>, aksi taktirde </a:t>
            </a:r>
            <a:r>
              <a:rPr lang="tr-TR" sz="2600" dirty="0" smtClean="0">
                <a:solidFill>
                  <a:schemeClr val="accent1">
                    <a:lumMod val="50000"/>
                  </a:schemeClr>
                </a:solidFill>
              </a:rPr>
              <a:t>Geçti </a:t>
            </a:r>
            <a:r>
              <a:rPr lang="tr-TR" sz="2600" dirty="0" smtClean="0"/>
              <a:t>yazacaktır.</a:t>
            </a:r>
          </a:p>
          <a:p>
            <a:endParaRPr lang="tr-TR" dirty="0"/>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tr-TR" sz="2600" b="1" dirty="0" smtClean="0"/>
              <a:t>1. Sınavı </a:t>
            </a:r>
            <a:r>
              <a:rPr lang="tr-TR" sz="2600" dirty="0" smtClean="0"/>
              <a:t>“60” dan büyük </a:t>
            </a:r>
            <a:r>
              <a:rPr lang="tr-TR" sz="2600" u="sng" dirty="0" smtClean="0"/>
              <a:t>YADA</a:t>
            </a:r>
            <a:r>
              <a:rPr lang="tr-TR" sz="2600" dirty="0" smtClean="0"/>
              <a:t> </a:t>
            </a:r>
            <a:r>
              <a:rPr lang="tr-TR" sz="2600" b="1" dirty="0" smtClean="0"/>
              <a:t>ortalaması </a:t>
            </a:r>
            <a:r>
              <a:rPr lang="tr-TR" sz="2600" dirty="0" smtClean="0"/>
              <a:t>“70” den büyük olan öğrencilerde sonuç bölümünde “başarılı” yazdıran formül?</a:t>
            </a:r>
          </a:p>
          <a:p>
            <a:endParaRPr lang="tr-TR" dirty="0"/>
          </a:p>
        </p:txBody>
      </p:sp>
      <p:pic>
        <p:nvPicPr>
          <p:cNvPr id="7170" name="Picture 2" descr="C:\Users\erhanozmen\Desktop\KALLD.JPG"/>
          <p:cNvPicPr>
            <a:picLocks noChangeAspect="1" noChangeArrowheads="1"/>
          </p:cNvPicPr>
          <p:nvPr/>
        </p:nvPicPr>
        <p:blipFill>
          <a:blip r:embed="rId2"/>
          <a:srcRect/>
          <a:stretch>
            <a:fillRect/>
          </a:stretch>
        </p:blipFill>
        <p:spPr bwMode="auto">
          <a:xfrm>
            <a:off x="1142976" y="2928934"/>
            <a:ext cx="6526409" cy="30003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noFill/>
          <a:ln>
            <a:noFill/>
          </a:ln>
        </p:spPr>
        <p:style>
          <a:lnRef idx="2">
            <a:schemeClr val="accent2"/>
          </a:lnRef>
          <a:fillRef idx="1">
            <a:schemeClr val="lt1"/>
          </a:fillRef>
          <a:effectRef idx="0">
            <a:schemeClr val="accent2"/>
          </a:effectRef>
          <a:fontRef idx="minor">
            <a:schemeClr val="dk1"/>
          </a:fontRef>
        </p:style>
        <p:txBody>
          <a:bodyPr/>
          <a:lstStyle/>
          <a:p>
            <a:r>
              <a:rPr lang="tr-TR" dirty="0" smtClean="0"/>
              <a:t>EĞERSAY</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None/>
              <a:defRPr/>
            </a:pPr>
            <a:r>
              <a:rPr lang="tr-TR" sz="2600" b="1" dirty="0" smtClean="0">
                <a:solidFill>
                  <a:srgbClr val="FF0000"/>
                </a:solidFill>
              </a:rPr>
              <a:t>6. EĞERSAY  fonksiyonu:  </a:t>
            </a:r>
            <a:r>
              <a:rPr lang="tr-TR" sz="2600" dirty="0" smtClean="0"/>
              <a:t>Belirlenen veri alanında belirli şarta uygun verilerin sayısını bulmak için kullanılır.</a:t>
            </a:r>
            <a:endParaRPr lang="tr-TR" sz="2600" u="sng" dirty="0" smtClean="0">
              <a:solidFill>
                <a:schemeClr val="tx1">
                  <a:lumMod val="95000"/>
                  <a:lumOff val="5000"/>
                </a:schemeClr>
              </a:solidFill>
            </a:endParaRPr>
          </a:p>
          <a:p>
            <a:pPr>
              <a:lnSpc>
                <a:spcPts val="2000"/>
              </a:lnSpc>
              <a:spcBef>
                <a:spcPts val="0"/>
              </a:spcBef>
              <a:buNone/>
              <a:defRPr/>
            </a:pPr>
            <a:endParaRPr lang="tr-TR" sz="2600" b="1" u="sng" dirty="0" smtClean="0">
              <a:solidFill>
                <a:srgbClr val="FF0000"/>
              </a:solidFill>
            </a:endParaRPr>
          </a:p>
          <a:p>
            <a:pPr>
              <a:lnSpc>
                <a:spcPct val="110000"/>
              </a:lnSpc>
              <a:spcBef>
                <a:spcPts val="0"/>
              </a:spcBef>
              <a:buNone/>
              <a:defRPr/>
            </a:pPr>
            <a:r>
              <a:rPr lang="tr-TR" sz="2600" b="1" dirty="0" smtClean="0">
                <a:solidFill>
                  <a:schemeClr val="accent5">
                    <a:lumMod val="50000"/>
                  </a:schemeClr>
                </a:solidFill>
              </a:rPr>
              <a:t>	</a:t>
            </a:r>
            <a:r>
              <a:rPr lang="tr-TR" sz="2600" b="1" dirty="0" smtClean="0">
                <a:solidFill>
                  <a:schemeClr val="accent1">
                    <a:lumMod val="50000"/>
                  </a:schemeClr>
                </a:solidFill>
              </a:rPr>
              <a:t>=EĞERSAY</a:t>
            </a:r>
            <a:r>
              <a:rPr lang="tr-TR" sz="2600" dirty="0" smtClean="0">
                <a:solidFill>
                  <a:schemeClr val="accent1">
                    <a:lumMod val="50000"/>
                  </a:schemeClr>
                </a:solidFill>
              </a:rPr>
              <a:t>(</a:t>
            </a:r>
            <a:r>
              <a:rPr lang="tr-TR" sz="2600" dirty="0" smtClean="0">
                <a:solidFill>
                  <a:schemeClr val="accent3">
                    <a:lumMod val="50000"/>
                  </a:schemeClr>
                </a:solidFill>
              </a:rPr>
              <a:t>belirtilen aralık</a:t>
            </a:r>
            <a:r>
              <a:rPr lang="tr-TR" sz="2600" dirty="0" smtClean="0">
                <a:solidFill>
                  <a:schemeClr val="accent1">
                    <a:lumMod val="50000"/>
                  </a:schemeClr>
                </a:solidFill>
              </a:rPr>
              <a:t>;şart)</a:t>
            </a:r>
          </a:p>
          <a:p>
            <a:pPr>
              <a:lnSpc>
                <a:spcPct val="110000"/>
              </a:lnSpc>
              <a:spcBef>
                <a:spcPts val="0"/>
              </a:spcBef>
              <a:buNone/>
              <a:defRPr/>
            </a:pPr>
            <a:r>
              <a:rPr lang="tr-TR" sz="2600" dirty="0" smtClean="0"/>
              <a:t>	</a:t>
            </a:r>
            <a:r>
              <a:rPr lang="tr-TR" sz="2600" dirty="0" smtClean="0">
                <a:solidFill>
                  <a:schemeClr val="accent1">
                    <a:lumMod val="50000"/>
                  </a:schemeClr>
                </a:solidFill>
              </a:rPr>
              <a:t>=</a:t>
            </a:r>
            <a:r>
              <a:rPr lang="tr-TR" sz="2600" b="1" dirty="0" smtClean="0">
                <a:solidFill>
                  <a:schemeClr val="accent1">
                    <a:lumMod val="50000"/>
                  </a:schemeClr>
                </a:solidFill>
              </a:rPr>
              <a:t>EĞERSAY</a:t>
            </a:r>
            <a:r>
              <a:rPr lang="tr-TR" sz="2600" dirty="0" smtClean="0">
                <a:solidFill>
                  <a:schemeClr val="accent1">
                    <a:lumMod val="50000"/>
                  </a:schemeClr>
                </a:solidFill>
              </a:rPr>
              <a:t>(</a:t>
            </a:r>
            <a:r>
              <a:rPr lang="tr-TR" sz="2600" dirty="0" smtClean="0">
                <a:solidFill>
                  <a:schemeClr val="accent3">
                    <a:lumMod val="50000"/>
                  </a:schemeClr>
                </a:solidFill>
              </a:rPr>
              <a:t>D1:D50</a:t>
            </a:r>
            <a:r>
              <a:rPr lang="tr-TR" sz="2600" dirty="0" smtClean="0">
                <a:solidFill>
                  <a:schemeClr val="accent1">
                    <a:lumMod val="50000"/>
                  </a:schemeClr>
                </a:solidFill>
              </a:rPr>
              <a:t>;"&gt;=50")</a:t>
            </a:r>
            <a:endParaRPr lang="tr-TR" sz="2600" dirty="0" smtClean="0"/>
          </a:p>
          <a:p>
            <a:pPr>
              <a:lnSpc>
                <a:spcPts val="20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a:t>
            </a:r>
            <a:r>
              <a:rPr lang="tr-TR" sz="2600" b="1" dirty="0" smtClean="0">
                <a:solidFill>
                  <a:schemeClr val="accent2">
                    <a:lumMod val="75000"/>
                  </a:schemeClr>
                </a:solidFill>
              </a:rPr>
              <a:t>Yukarıdaki formülde,</a:t>
            </a:r>
          </a:p>
          <a:p>
            <a:pPr>
              <a:lnSpc>
                <a:spcPts val="1600"/>
              </a:lnSpc>
              <a:spcBef>
                <a:spcPts val="0"/>
              </a:spcBef>
              <a:buNone/>
              <a:defRPr/>
            </a:pPr>
            <a:endParaRPr lang="tr-TR" sz="2600" dirty="0" smtClean="0"/>
          </a:p>
          <a:p>
            <a:pPr>
              <a:spcBef>
                <a:spcPts val="0"/>
              </a:spcBef>
              <a:buNone/>
              <a:defRPr/>
            </a:pPr>
            <a:r>
              <a:rPr lang="tr-TR" sz="2600" dirty="0" smtClean="0"/>
              <a:t>	D1 - D50 hücreleri arasından değeri 50’ den büyük eşit olanların sayısı bulunacaktır.</a:t>
            </a:r>
          </a:p>
          <a:p>
            <a:endParaRPr lang="tr-TR" dirty="0"/>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ETOPLA</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r>
              <a:rPr lang="tr-TR" sz="2600" b="1" dirty="0" smtClean="0">
                <a:solidFill>
                  <a:srgbClr val="FF0000"/>
                </a:solidFill>
                <a:latin typeface="Times New Roman" pitchFamily="18" charset="0"/>
                <a:cs typeface="Times New Roman" pitchFamily="18" charset="0"/>
              </a:rPr>
              <a:t>ETOPLA</a:t>
            </a:r>
            <a:r>
              <a:rPr lang="tr-TR" sz="2600" dirty="0" smtClean="0">
                <a:latin typeface="Times New Roman" pitchFamily="18" charset="0"/>
                <a:cs typeface="Times New Roman" pitchFamily="18" charset="0"/>
              </a:rPr>
              <a:t>:Belirtilen aralıktaki hücrelerden belirtilen şartı sağlaması durumunda belirtilen diğer hücrelerin toplamını verir. </a:t>
            </a:r>
          </a:p>
          <a:p>
            <a:pPr>
              <a:lnSpc>
                <a:spcPct val="90000"/>
              </a:lnSpc>
              <a:buNone/>
            </a:pPr>
            <a:r>
              <a:rPr lang="tr-TR" sz="2600" b="1" dirty="0" smtClean="0">
                <a:solidFill>
                  <a:srgbClr val="FF0000"/>
                </a:solidFill>
                <a:latin typeface="Times New Roman" pitchFamily="18" charset="0"/>
                <a:cs typeface="Times New Roman" pitchFamily="18" charset="0"/>
              </a:rPr>
              <a:t>   =</a:t>
            </a:r>
            <a:r>
              <a:rPr lang="tr-TR" sz="2600" b="1" dirty="0" err="1" smtClean="0">
                <a:solidFill>
                  <a:srgbClr val="FF0000"/>
                </a:solidFill>
                <a:latin typeface="Times New Roman" pitchFamily="18" charset="0"/>
                <a:cs typeface="Times New Roman" pitchFamily="18" charset="0"/>
              </a:rPr>
              <a:t>Etopla</a:t>
            </a:r>
            <a:r>
              <a:rPr lang="tr-TR" sz="2600" dirty="0" smtClean="0">
                <a:solidFill>
                  <a:srgbClr val="FF0000"/>
                </a:solidFill>
                <a:latin typeface="Times New Roman" pitchFamily="18" charset="0"/>
                <a:cs typeface="Times New Roman" pitchFamily="18" charset="0"/>
              </a:rPr>
              <a:t>(</a:t>
            </a:r>
            <a:r>
              <a:rPr lang="tr-TR" sz="2600" dirty="0" smtClean="0">
                <a:solidFill>
                  <a:srgbClr val="00B0F0"/>
                </a:solidFill>
                <a:latin typeface="Times New Roman" pitchFamily="18" charset="0"/>
                <a:cs typeface="Times New Roman" pitchFamily="18" charset="0"/>
              </a:rPr>
              <a:t>Sorgulanacak Hücre Aralığı</a:t>
            </a:r>
            <a:r>
              <a:rPr lang="tr-TR" sz="2600" dirty="0" smtClean="0">
                <a:latin typeface="Times New Roman" pitchFamily="18" charset="0"/>
                <a:cs typeface="Times New Roman" pitchFamily="18" charset="0"/>
              </a:rPr>
              <a:t>;</a:t>
            </a:r>
            <a:r>
              <a:rPr lang="tr-TR" sz="2600" dirty="0" smtClean="0">
                <a:solidFill>
                  <a:srgbClr val="FF0000"/>
                </a:solidFill>
                <a:latin typeface="Times New Roman" pitchFamily="18" charset="0"/>
                <a:cs typeface="Times New Roman" pitchFamily="18" charset="0"/>
              </a:rPr>
              <a:t>“Şart”</a:t>
            </a:r>
            <a:r>
              <a:rPr lang="tr-TR" sz="2600" dirty="0" smtClean="0">
                <a:latin typeface="Times New Roman" pitchFamily="18" charset="0"/>
                <a:cs typeface="Times New Roman" pitchFamily="18" charset="0"/>
              </a:rPr>
              <a:t>;</a:t>
            </a:r>
            <a:r>
              <a:rPr lang="tr-TR" sz="2600" dirty="0" smtClean="0">
                <a:solidFill>
                  <a:schemeClr val="accent5">
                    <a:lumMod val="50000"/>
                  </a:schemeClr>
                </a:solidFill>
                <a:latin typeface="Times New Roman" pitchFamily="18" charset="0"/>
                <a:cs typeface="Times New Roman" pitchFamily="18" charset="0"/>
              </a:rPr>
              <a:t>“Toplanacak Hücre Aralığı)</a:t>
            </a:r>
          </a:p>
          <a:p>
            <a:pPr>
              <a:lnSpc>
                <a:spcPct val="90000"/>
              </a:lnSpc>
              <a:buNone/>
            </a:pPr>
            <a:endParaRPr lang="tr-TR" sz="2600" dirty="0" smtClean="0">
              <a:solidFill>
                <a:schemeClr val="accent5">
                  <a:lumMod val="50000"/>
                </a:schemeClr>
              </a:solidFill>
              <a:latin typeface="Times New Roman" pitchFamily="18" charset="0"/>
              <a:cs typeface="Times New Roman" pitchFamily="18" charset="0"/>
            </a:endParaRPr>
          </a:p>
          <a:p>
            <a:pPr marL="396000">
              <a:spcBef>
                <a:spcPts val="600"/>
              </a:spcBef>
              <a:buNone/>
            </a:pPr>
            <a:r>
              <a:rPr lang="tr-TR" sz="2600" b="1" dirty="0" smtClean="0">
                <a:solidFill>
                  <a:srgbClr val="FF0000"/>
                </a:solidFill>
                <a:latin typeface="Times New Roman" pitchFamily="18" charset="0"/>
                <a:cs typeface="Times New Roman" pitchFamily="18" charset="0"/>
              </a:rPr>
              <a:t>   =</a:t>
            </a:r>
            <a:r>
              <a:rPr lang="tr-TR" sz="2600" b="1" dirty="0" err="1" smtClean="0">
                <a:solidFill>
                  <a:srgbClr val="FF0000"/>
                </a:solidFill>
                <a:latin typeface="Times New Roman" pitchFamily="18" charset="0"/>
                <a:cs typeface="Times New Roman" pitchFamily="18" charset="0"/>
              </a:rPr>
              <a:t>Etopla</a:t>
            </a:r>
            <a:r>
              <a:rPr lang="tr-TR" sz="2600" b="1" dirty="0" smtClean="0">
                <a:solidFill>
                  <a:srgbClr val="00B0F0"/>
                </a:solidFill>
                <a:latin typeface="Times New Roman" pitchFamily="18" charset="0"/>
                <a:cs typeface="Times New Roman" pitchFamily="18" charset="0"/>
              </a:rPr>
              <a:t>(A1:A10</a:t>
            </a:r>
            <a:r>
              <a:rPr lang="tr-TR" sz="2600" b="1" dirty="0" smtClean="0">
                <a:latin typeface="Times New Roman" pitchFamily="18" charset="0"/>
                <a:cs typeface="Times New Roman" pitchFamily="18" charset="0"/>
              </a:rPr>
              <a:t>;“10”;B1:B10)</a:t>
            </a:r>
            <a:r>
              <a:rPr lang="tr-TR" sz="2600" dirty="0" smtClean="0">
                <a:latin typeface="Times New Roman" pitchFamily="18" charset="0"/>
                <a:cs typeface="Times New Roman" pitchFamily="18" charset="0"/>
              </a:rPr>
              <a:t>           A1 ile A10 arasında bulunan sayılardan içerisinde 10 sayısı varsa o hücreye denk gelen B sütunundaki hücre değerini topla.</a:t>
            </a:r>
          </a:p>
          <a:p>
            <a:endParaRPr lang="tr-TR" dirty="0"/>
          </a:p>
        </p:txBody>
      </p:sp>
      <p:cxnSp>
        <p:nvCxnSpPr>
          <p:cNvPr id="5" name="4 Düz Ok Bağlayıcısı"/>
          <p:cNvCxnSpPr/>
          <p:nvPr/>
        </p:nvCxnSpPr>
        <p:spPr>
          <a:xfrm>
            <a:off x="5429256" y="4214818"/>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a:xfrm>
            <a:off x="457200" y="1357298"/>
            <a:ext cx="8229600" cy="4768865"/>
          </a:xfrm>
        </p:spPr>
        <p:style>
          <a:lnRef idx="2">
            <a:schemeClr val="accent2"/>
          </a:lnRef>
          <a:fillRef idx="1">
            <a:schemeClr val="lt1"/>
          </a:fillRef>
          <a:effectRef idx="0">
            <a:schemeClr val="accent2"/>
          </a:effectRef>
          <a:fontRef idx="minor">
            <a:schemeClr val="dk1"/>
          </a:fontRef>
        </p:style>
        <p:txBody>
          <a:bodyPr>
            <a:normAutofit/>
          </a:bodyPr>
          <a:lstStyle/>
          <a:p>
            <a:r>
              <a:rPr lang="tr-TR" sz="2400" dirty="0" smtClean="0">
                <a:latin typeface="Times New Roman" pitchFamily="18" charset="0"/>
                <a:cs typeface="Times New Roman" pitchFamily="18" charset="0"/>
              </a:rPr>
              <a:t>Bir not çizelgesinde Ad, </a:t>
            </a:r>
            <a:r>
              <a:rPr lang="tr-TR" sz="2400" dirty="0" err="1" smtClean="0">
                <a:latin typeface="Times New Roman" pitchFamily="18" charset="0"/>
                <a:cs typeface="Times New Roman" pitchFamily="18" charset="0"/>
              </a:rPr>
              <a:t>Soyad</a:t>
            </a:r>
            <a:r>
              <a:rPr lang="tr-TR" sz="2400" dirty="0" smtClean="0">
                <a:latin typeface="Times New Roman" pitchFamily="18" charset="0"/>
                <a:cs typeface="Times New Roman" pitchFamily="18" charset="0"/>
              </a:rPr>
              <a:t>, Not ve Cinsiyet alanları bulunmaktadır. Cinsiyeti kız olanlar ve erkek olanların notları ayrı ayrı aşağıdaki tabloda görüldüğü gibi toplanıp gereken yerlerde sonucun yazılması isteniyor. Gerekli formülü yazın.</a:t>
            </a:r>
            <a:endParaRPr lang="tr-TR" sz="2400" dirty="0"/>
          </a:p>
        </p:txBody>
      </p:sp>
      <p:pic>
        <p:nvPicPr>
          <p:cNvPr id="8194" name="Picture 2" descr="C:\Users\erhanozmen\Desktop\etop.JPG"/>
          <p:cNvPicPr>
            <a:picLocks noChangeAspect="1" noChangeArrowheads="1"/>
          </p:cNvPicPr>
          <p:nvPr/>
        </p:nvPicPr>
        <p:blipFill>
          <a:blip r:embed="rId2"/>
          <a:srcRect/>
          <a:stretch>
            <a:fillRect/>
          </a:stretch>
        </p:blipFill>
        <p:spPr bwMode="auto">
          <a:xfrm>
            <a:off x="1714480" y="2928934"/>
            <a:ext cx="5572164" cy="31561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CEVAP</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ctr">
              <a:lnSpc>
                <a:spcPct val="90000"/>
              </a:lnSpc>
              <a:buNone/>
            </a:pPr>
            <a:endParaRPr lang="tr-TR" dirty="0" smtClean="0">
              <a:latin typeface="Times New Roman" pitchFamily="18" charset="0"/>
              <a:cs typeface="Times New Roman" pitchFamily="18" charset="0"/>
            </a:endParaRPr>
          </a:p>
          <a:p>
            <a:pPr algn="ctr">
              <a:lnSpc>
                <a:spcPct val="90000"/>
              </a:lnSpc>
              <a:buNone/>
            </a:pPr>
            <a:endParaRPr lang="tr-TR" dirty="0" smtClean="0">
              <a:latin typeface="Times New Roman" pitchFamily="18" charset="0"/>
              <a:cs typeface="Times New Roman" pitchFamily="18" charset="0"/>
            </a:endParaRPr>
          </a:p>
          <a:p>
            <a:pPr algn="ctr">
              <a:lnSpc>
                <a:spcPct val="90000"/>
              </a:lnSpc>
              <a:buNone/>
            </a:pPr>
            <a:r>
              <a:rPr lang="tr-TR" sz="4400" b="1" dirty="0" smtClean="0">
                <a:solidFill>
                  <a:srgbClr val="FF0000"/>
                </a:solidFill>
                <a:latin typeface="Times New Roman" pitchFamily="18" charset="0"/>
                <a:cs typeface="Times New Roman" pitchFamily="18" charset="0"/>
              </a:rPr>
              <a:t>=</a:t>
            </a:r>
            <a:r>
              <a:rPr lang="tr-TR" sz="4400" b="1" dirty="0" err="1" smtClean="0">
                <a:solidFill>
                  <a:srgbClr val="FF0000"/>
                </a:solidFill>
                <a:latin typeface="Times New Roman" pitchFamily="18" charset="0"/>
                <a:cs typeface="Times New Roman" pitchFamily="18" charset="0"/>
              </a:rPr>
              <a:t>Etopla</a:t>
            </a:r>
            <a:r>
              <a:rPr lang="tr-TR" sz="4400" b="1" dirty="0" smtClean="0">
                <a:solidFill>
                  <a:srgbClr val="FF0000"/>
                </a:solidFill>
                <a:latin typeface="Times New Roman" pitchFamily="18" charset="0"/>
                <a:cs typeface="Times New Roman" pitchFamily="18" charset="0"/>
              </a:rPr>
              <a:t>(D2:D5;“Erkek”;C2:C5)</a:t>
            </a:r>
          </a:p>
          <a:p>
            <a:pPr algn="ctr">
              <a:lnSpc>
                <a:spcPct val="90000"/>
              </a:lnSpc>
              <a:buNone/>
            </a:pPr>
            <a:r>
              <a:rPr lang="tr-TR" sz="4400" b="1" dirty="0" smtClean="0">
                <a:solidFill>
                  <a:srgbClr val="FF0000"/>
                </a:solidFill>
                <a:latin typeface="Times New Roman" pitchFamily="18" charset="0"/>
                <a:cs typeface="Times New Roman" pitchFamily="18" charset="0"/>
              </a:rPr>
              <a:t>=</a:t>
            </a:r>
            <a:r>
              <a:rPr lang="tr-TR" sz="4400" b="1" dirty="0" err="1" smtClean="0">
                <a:solidFill>
                  <a:srgbClr val="FF0000"/>
                </a:solidFill>
                <a:latin typeface="Times New Roman" pitchFamily="18" charset="0"/>
                <a:cs typeface="Times New Roman" pitchFamily="18" charset="0"/>
              </a:rPr>
              <a:t>Etopla</a:t>
            </a:r>
            <a:r>
              <a:rPr lang="tr-TR" sz="4400" b="1" dirty="0" smtClean="0">
                <a:solidFill>
                  <a:srgbClr val="FF0000"/>
                </a:solidFill>
                <a:latin typeface="Times New Roman" pitchFamily="18" charset="0"/>
                <a:cs typeface="Times New Roman" pitchFamily="18" charset="0"/>
              </a:rPr>
              <a:t>(D2:D5;“Kız”;C2:C5)</a:t>
            </a:r>
          </a:p>
          <a:p>
            <a:endParaRPr lang="tr-TR" dirty="0"/>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İÇ İÇE EĞER</a:t>
            </a:r>
            <a:endParaRPr lang="tr-TR" dirty="0"/>
          </a:p>
        </p:txBody>
      </p:sp>
      <p:sp>
        <p:nvSpPr>
          <p:cNvPr id="3" name="2 İçerik Yer Tutucusu"/>
          <p:cNvSpPr>
            <a:spLocks noGrp="1"/>
          </p:cNvSpPr>
          <p:nvPr>
            <p:ph idx="1"/>
          </p:nvPr>
        </p:nvSpPr>
        <p:spPr>
          <a:xfrm>
            <a:off x="457200" y="1600200"/>
            <a:ext cx="8229600" cy="4829196"/>
          </a:xfrm>
        </p:spPr>
        <p:style>
          <a:lnRef idx="2">
            <a:schemeClr val="accent2"/>
          </a:lnRef>
          <a:fillRef idx="1">
            <a:schemeClr val="lt1"/>
          </a:fillRef>
          <a:effectRef idx="0">
            <a:schemeClr val="accent2"/>
          </a:effectRef>
          <a:fontRef idx="minor">
            <a:schemeClr val="dk1"/>
          </a:fontRef>
        </p:style>
        <p:txBody>
          <a:bodyPr/>
          <a:lstStyle/>
          <a:p>
            <a:r>
              <a:rPr lang="tr-TR" sz="2600" dirty="0" smtClean="0">
                <a:latin typeface="Times New Roman" pitchFamily="18" charset="0"/>
                <a:cs typeface="Times New Roman" pitchFamily="18" charset="0"/>
              </a:rPr>
              <a:t>Excel’de Eğer komutu ile iç içe yedi formül yazılabilir. Bunun için açılan parantezler kapatılmaz. Yani;</a:t>
            </a:r>
          </a:p>
          <a:p>
            <a:endParaRPr lang="tr-TR" sz="2600"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=Eğer</a:t>
            </a:r>
            <a:r>
              <a:rPr lang="tr-TR" sz="3600" b="1" dirty="0" smtClean="0">
                <a:solidFill>
                  <a:srgbClr val="00FF00"/>
                </a:solidFill>
                <a:latin typeface="Times New Roman" pitchFamily="18" charset="0"/>
                <a:cs typeface="Times New Roman" pitchFamily="18" charset="0"/>
              </a:rPr>
              <a:t>(</a:t>
            </a:r>
            <a:r>
              <a:rPr lang="tr-TR" dirty="0" smtClean="0">
                <a:latin typeface="Times New Roman" pitchFamily="18" charset="0"/>
                <a:cs typeface="Times New Roman" pitchFamily="18" charset="0"/>
              </a:rPr>
              <a:t>Şart1;“Doğruysa değer1”;Eğer</a:t>
            </a:r>
            <a:r>
              <a:rPr lang="tr-TR" dirty="0" smtClean="0">
                <a:solidFill>
                  <a:srgbClr val="FF0000"/>
                </a:solidFill>
                <a:latin typeface="Times New Roman" pitchFamily="18" charset="0"/>
                <a:cs typeface="Times New Roman" pitchFamily="18" charset="0"/>
              </a:rPr>
              <a:t>(</a:t>
            </a:r>
            <a:r>
              <a:rPr lang="tr-TR" dirty="0" smtClean="0">
                <a:latin typeface="Times New Roman" pitchFamily="18" charset="0"/>
                <a:cs typeface="Times New Roman" pitchFamily="18" charset="0"/>
              </a:rPr>
              <a:t>Şart2;</a:t>
            </a:r>
          </a:p>
          <a:p>
            <a:pPr>
              <a:buNone/>
            </a:pPr>
            <a:r>
              <a:rPr lang="tr-TR" dirty="0" smtClean="0">
                <a:latin typeface="Times New Roman" pitchFamily="18" charset="0"/>
                <a:cs typeface="Times New Roman" pitchFamily="18" charset="0"/>
              </a:rPr>
              <a:t>“Doğruysa değer2”;Eğer</a:t>
            </a:r>
            <a:r>
              <a:rPr lang="tr-TR" dirty="0" smtClean="0">
                <a:solidFill>
                  <a:srgbClr val="CC66FF"/>
                </a:solidFill>
                <a:latin typeface="Times New Roman" pitchFamily="18" charset="0"/>
                <a:cs typeface="Times New Roman" pitchFamily="18" charset="0"/>
              </a:rPr>
              <a:t>(</a:t>
            </a:r>
            <a:r>
              <a:rPr lang="tr-TR" dirty="0" smtClean="0">
                <a:latin typeface="Times New Roman" pitchFamily="18" charset="0"/>
                <a:cs typeface="Times New Roman" pitchFamily="18" charset="0"/>
              </a:rPr>
              <a:t>Şart3;“Doğruysa değer3”</a:t>
            </a:r>
            <a:r>
              <a:rPr lang="tr-TR" dirty="0" smtClean="0">
                <a:solidFill>
                  <a:srgbClr val="00FF00"/>
                </a:solidFill>
                <a:latin typeface="Times New Roman" pitchFamily="18" charset="0"/>
                <a:cs typeface="Times New Roman" pitchFamily="18" charset="0"/>
              </a:rPr>
              <a:t>)</a:t>
            </a:r>
            <a:r>
              <a:rPr lang="tr-TR" dirty="0" smtClean="0">
                <a:solidFill>
                  <a:srgbClr val="FF0000"/>
                </a:solidFill>
                <a:latin typeface="Times New Roman" pitchFamily="18" charset="0"/>
                <a:cs typeface="Times New Roman" pitchFamily="18" charset="0"/>
              </a:rPr>
              <a:t>)</a:t>
            </a:r>
            <a:r>
              <a:rPr lang="tr-TR" dirty="0" smtClean="0">
                <a:solidFill>
                  <a:srgbClr val="CC66FF"/>
                </a:solidFill>
                <a:latin typeface="Times New Roman" pitchFamily="18" charset="0"/>
                <a:cs typeface="Times New Roman" pitchFamily="18" charset="0"/>
              </a:rPr>
              <a:t>)</a:t>
            </a:r>
          </a:p>
          <a:p>
            <a:endParaRPr lang="tr-TR" sz="4000" dirty="0"/>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a:xfrm>
            <a:off x="500034" y="1928802"/>
            <a:ext cx="8229600" cy="3829064"/>
          </a:xfrm>
        </p:spPr>
        <p:style>
          <a:lnRef idx="2">
            <a:schemeClr val="accent2"/>
          </a:lnRef>
          <a:fillRef idx="1">
            <a:schemeClr val="lt1"/>
          </a:fillRef>
          <a:effectRef idx="0">
            <a:schemeClr val="accent2"/>
          </a:effectRef>
          <a:fontRef idx="minor">
            <a:schemeClr val="dk1"/>
          </a:fontRef>
        </p:style>
        <p:txBody>
          <a:bodyPr>
            <a:normAutofit/>
          </a:bodyPr>
          <a:lstStyle/>
          <a:p>
            <a:r>
              <a:rPr lang="tr-TR" sz="2800" dirty="0" smtClean="0">
                <a:latin typeface="Times New Roman" pitchFamily="18" charset="0"/>
                <a:cs typeface="Times New Roman" pitchFamily="18" charset="0"/>
              </a:rPr>
              <a:t>Bir yaş tablosunda;</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0-6 yaş arasındakiler için bebek</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7-12 arasındakiler için çocuk</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13-25 arasındakiler için genç</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26-44 arasındakiler için yetişkin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45 ve üstü için yaşlı mesajını veren komutu yazın.</a:t>
            </a:r>
            <a:endParaRPr lang="tr-TR" sz="2800" dirty="0"/>
          </a:p>
        </p:txBody>
      </p:sp>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CEVAP</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=Eğer(D2&lt;=6;“Bebek”;</a:t>
            </a:r>
            <a:r>
              <a:rPr lang="tr-TR" dirty="0" smtClean="0">
                <a:solidFill>
                  <a:srgbClr val="CC66FF"/>
                </a:solidFill>
                <a:latin typeface="Times New Roman" pitchFamily="18" charset="0"/>
                <a:cs typeface="Times New Roman" pitchFamily="18" charset="0"/>
              </a:rPr>
              <a:t>Eğer(D2&lt;=12;“Çocuk”;</a:t>
            </a:r>
          </a:p>
          <a:p>
            <a:pPr>
              <a:buNone/>
            </a:pPr>
            <a:r>
              <a:rPr lang="tr-TR" dirty="0" smtClean="0">
                <a:solidFill>
                  <a:schemeClr val="accent5">
                    <a:lumMod val="50000"/>
                  </a:schemeClr>
                </a:solidFill>
                <a:latin typeface="Times New Roman" pitchFamily="18" charset="0"/>
                <a:cs typeface="Times New Roman" pitchFamily="18" charset="0"/>
              </a:rPr>
              <a:t>Eğer(D2&lt;=25;“Genç”;</a:t>
            </a:r>
            <a:r>
              <a:rPr lang="tr-TR" dirty="0" smtClean="0">
                <a:solidFill>
                  <a:srgbClr val="002060"/>
                </a:solidFill>
                <a:latin typeface="Times New Roman" pitchFamily="18" charset="0"/>
                <a:cs typeface="Times New Roman" pitchFamily="18" charset="0"/>
              </a:rPr>
              <a:t>Eğer(D2&lt;=45;“Yetişkin”;</a:t>
            </a:r>
          </a:p>
          <a:p>
            <a:pPr>
              <a:buNone/>
            </a:pPr>
            <a:r>
              <a:rPr lang="tr-TR" dirty="0" smtClean="0">
                <a:solidFill>
                  <a:srgbClr val="FF0000"/>
                </a:solidFill>
                <a:latin typeface="Times New Roman" pitchFamily="18" charset="0"/>
                <a:cs typeface="Times New Roman" pitchFamily="18" charset="0"/>
              </a:rPr>
              <a:t>Eğer(D2&gt;=45;“Yaşlı” </a:t>
            </a:r>
            <a:r>
              <a:rPr lang="tr-TR" dirty="0" smtClean="0">
                <a:latin typeface="Times New Roman" pitchFamily="18" charset="0"/>
                <a:cs typeface="Times New Roman" pitchFamily="18" charset="0"/>
              </a:rPr>
              <a:t>)</a:t>
            </a:r>
            <a:r>
              <a:rPr lang="tr-TR" dirty="0" smtClean="0">
                <a:solidFill>
                  <a:srgbClr val="CC66FF"/>
                </a:solidFill>
                <a:latin typeface="Times New Roman" pitchFamily="18" charset="0"/>
                <a:cs typeface="Times New Roman" pitchFamily="18" charset="0"/>
              </a:rPr>
              <a:t>)</a:t>
            </a:r>
            <a:r>
              <a:rPr lang="tr-TR" dirty="0" smtClean="0">
                <a:solidFill>
                  <a:schemeClr val="accent1">
                    <a:lumMod val="75000"/>
                  </a:schemeClr>
                </a:solidFill>
                <a:latin typeface="Times New Roman" pitchFamily="18" charset="0"/>
                <a:cs typeface="Times New Roman" pitchFamily="18" charset="0"/>
              </a:rPr>
              <a:t>)</a:t>
            </a:r>
            <a:r>
              <a:rPr lang="tr-TR" dirty="0" smtClean="0">
                <a:solidFill>
                  <a:srgbClr val="002060"/>
                </a:solidFill>
                <a:latin typeface="Times New Roman" pitchFamily="18" charset="0"/>
                <a:cs typeface="Times New Roman" pitchFamily="18" charset="0"/>
              </a:rPr>
              <a:t>)</a:t>
            </a:r>
            <a:r>
              <a:rPr lang="tr-TR" dirty="0" smtClean="0">
                <a:solidFill>
                  <a:srgbClr val="FF0000"/>
                </a:solidFill>
                <a:latin typeface="Times New Roman" pitchFamily="18" charset="0"/>
                <a:cs typeface="Times New Roman" pitchFamily="18" charset="0"/>
              </a:rPr>
              <a:t>)</a:t>
            </a:r>
          </a:p>
          <a:p>
            <a:endParaRPr lang="tr-TR"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85804" y="203200"/>
            <a:ext cx="8229600" cy="1154098"/>
          </a:xfrm>
        </p:spPr>
        <p:txBody>
          <a:bodyPr>
            <a:noAutofit/>
          </a:bodyPr>
          <a:lstStyle/>
          <a:p>
            <a:r>
              <a:rPr lang="tr-TR" dirty="0" smtClean="0"/>
              <a:t>Hücrede birden çok satır oluşturmak</a:t>
            </a:r>
            <a:endParaRPr lang="fr-CA" dirty="0" smtClean="0"/>
          </a:p>
        </p:txBody>
      </p:sp>
      <p:sp>
        <p:nvSpPr>
          <p:cNvPr id="3" name="Espace réservé du contenu 2"/>
          <p:cNvSpPr>
            <a:spLocks noGrp="1"/>
          </p:cNvSpPr>
          <p:nvPr>
            <p:ph idx="1"/>
          </p:nvPr>
        </p:nvSpPr>
        <p:spPr>
          <a:xfrm>
            <a:off x="457200" y="1714488"/>
            <a:ext cx="8186738" cy="4572012"/>
          </a:xfrm>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tr-TR" sz="2600" dirty="0" smtClean="0">
                <a:solidFill>
                  <a:schemeClr val="tx1"/>
                </a:solidFill>
              </a:rPr>
              <a:t>Bu işlem için araç çubuğundaki                düğmesini kullanırız.</a:t>
            </a:r>
          </a:p>
        </p:txBody>
      </p:sp>
      <p:sp>
        <p:nvSpPr>
          <p:cNvPr id="6" name="5 Metin kutusu"/>
          <p:cNvSpPr txBox="1"/>
          <p:nvPr/>
        </p:nvSpPr>
        <p:spPr>
          <a:xfrm>
            <a:off x="5929322" y="3500438"/>
            <a:ext cx="2643205" cy="1477328"/>
          </a:xfrm>
          <a:prstGeom prst="rect">
            <a:avLst/>
          </a:prstGeom>
          <a:solidFill>
            <a:schemeClr val="bg2">
              <a:lumMod val="7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nSpc>
                <a:spcPts val="2700"/>
              </a:lnSpc>
              <a:defRPr/>
            </a:pPr>
            <a:r>
              <a:rPr lang="tr-TR" sz="2000" dirty="0">
                <a:solidFill>
                  <a:schemeClr val="tx1">
                    <a:lumMod val="95000"/>
                    <a:lumOff val="5000"/>
                  </a:schemeClr>
                </a:solidFill>
              </a:rPr>
              <a:t>Excel’ de bir hücrenin içinde birden fazla satır oluşturmak için kullanılır.</a:t>
            </a:r>
          </a:p>
        </p:txBody>
      </p:sp>
      <p:pic>
        <p:nvPicPr>
          <p:cNvPr id="10245" name="7 Resim" descr="metnikaydir.jpg"/>
          <p:cNvPicPr>
            <a:picLocks noChangeAspect="1"/>
          </p:cNvPicPr>
          <p:nvPr/>
        </p:nvPicPr>
        <p:blipFill>
          <a:blip r:embed="rId2"/>
          <a:srcRect/>
          <a:stretch>
            <a:fillRect/>
          </a:stretch>
        </p:blipFill>
        <p:spPr bwMode="auto">
          <a:xfrm>
            <a:off x="5286380" y="1785926"/>
            <a:ext cx="714380" cy="605521"/>
          </a:xfrm>
          <a:prstGeom prst="rect">
            <a:avLst/>
          </a:prstGeom>
          <a:noFill/>
          <a:ln w="9525">
            <a:noFill/>
            <a:miter lim="800000"/>
            <a:headEnd/>
            <a:tailEnd/>
          </a:ln>
        </p:spPr>
      </p:pic>
      <p:pic>
        <p:nvPicPr>
          <p:cNvPr id="10246" name="13 Resim" descr="metnikaydir2.jpg"/>
          <p:cNvPicPr>
            <a:picLocks noChangeAspect="1"/>
          </p:cNvPicPr>
          <p:nvPr/>
        </p:nvPicPr>
        <p:blipFill>
          <a:blip r:embed="rId3"/>
          <a:srcRect/>
          <a:stretch>
            <a:fillRect/>
          </a:stretch>
        </p:blipFill>
        <p:spPr bwMode="auto">
          <a:xfrm>
            <a:off x="714348" y="2571744"/>
            <a:ext cx="5130800" cy="3530600"/>
          </a:xfrm>
          <a:prstGeom prst="rect">
            <a:avLst/>
          </a:prstGeom>
          <a:noFill/>
          <a:ln w="9525">
            <a:noFill/>
            <a:miter lim="800000"/>
            <a:headEnd/>
            <a:tailEnd/>
          </a:ln>
        </p:spPr>
      </p:pic>
      <p:sp>
        <p:nvSpPr>
          <p:cNvPr id="15" name="14 Metin kutusu"/>
          <p:cNvSpPr txBox="1"/>
          <p:nvPr/>
        </p:nvSpPr>
        <p:spPr>
          <a:xfrm>
            <a:off x="6000760" y="3071810"/>
            <a:ext cx="2500330" cy="36988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tr-TR" b="1" dirty="0">
                <a:solidFill>
                  <a:schemeClr val="accent6">
                    <a:lumMod val="50000"/>
                  </a:schemeClr>
                </a:solidFill>
              </a:rPr>
              <a:t>Metni Kaydır</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Aşağıdaki tabloda kişilerin hangi bölgede yaşadıklarını gösteren formülü yazınız?</a:t>
            </a:r>
            <a:endParaRPr lang="tr-TR" sz="2600" dirty="0"/>
          </a:p>
        </p:txBody>
      </p:sp>
      <p:pic>
        <p:nvPicPr>
          <p:cNvPr id="9218" name="Picture 2" descr="C:\Users\erhanozmen\Desktop\bolge.JPG"/>
          <p:cNvPicPr>
            <a:picLocks noChangeAspect="1" noChangeArrowheads="1"/>
          </p:cNvPicPr>
          <p:nvPr/>
        </p:nvPicPr>
        <p:blipFill>
          <a:blip r:embed="rId2"/>
          <a:srcRect/>
          <a:stretch>
            <a:fillRect/>
          </a:stretch>
        </p:blipFill>
        <p:spPr bwMode="auto">
          <a:xfrm>
            <a:off x="928662" y="2857496"/>
            <a:ext cx="6786610" cy="2778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BOŞLUKSAY</a:t>
            </a:r>
            <a:endParaRPr lang="tr-TR" dirty="0"/>
          </a:p>
        </p:txBody>
      </p:sp>
      <p:sp>
        <p:nvSpPr>
          <p:cNvPr id="7" name="6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endParaRPr lang="tr-TR" dirty="0" smtClean="0"/>
          </a:p>
          <a:p>
            <a:endParaRPr lang="tr-TR" dirty="0" smtClean="0"/>
          </a:p>
          <a:p>
            <a:endParaRPr lang="tr-TR" dirty="0" smtClean="0"/>
          </a:p>
          <a:p>
            <a:endParaRPr lang="tr-TR" dirty="0" smtClean="0"/>
          </a:p>
          <a:p>
            <a:r>
              <a:rPr lang="tr-TR" dirty="0" smtClean="0"/>
              <a:t>=BOŞLUKSAY(C2:C6</a:t>
            </a:r>
            <a:r>
              <a:rPr lang="tr-TR" dirty="0" smtClean="0"/>
              <a:t>)</a:t>
            </a:r>
          </a:p>
          <a:p>
            <a:r>
              <a:rPr lang="tr-TR" sz="2800" dirty="0" smtClean="0"/>
              <a:t>Bu formülün sonucu “1” çıkar çünkü tabloda bir tane boşluk bulunuyor.</a:t>
            </a:r>
            <a:endParaRPr lang="tr-TR" sz="2800" dirty="0"/>
          </a:p>
        </p:txBody>
      </p:sp>
      <p:pic>
        <p:nvPicPr>
          <p:cNvPr id="1026" name="Picture 2" descr="C:\Users\erhanozmen\Desktop\bosluk.JPG"/>
          <p:cNvPicPr>
            <a:picLocks noChangeAspect="1" noChangeArrowheads="1"/>
          </p:cNvPicPr>
          <p:nvPr/>
        </p:nvPicPr>
        <p:blipFill>
          <a:blip r:embed="rId2"/>
          <a:srcRect/>
          <a:stretch>
            <a:fillRect/>
          </a:stretch>
        </p:blipFill>
        <p:spPr bwMode="auto">
          <a:xfrm>
            <a:off x="500034" y="1643050"/>
            <a:ext cx="4000528" cy="22860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SATIRSAY</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endParaRPr lang="tr-TR" dirty="0" smtClean="0"/>
          </a:p>
          <a:p>
            <a:endParaRPr lang="tr-TR" dirty="0" smtClean="0"/>
          </a:p>
          <a:p>
            <a:endParaRPr lang="tr-TR" dirty="0" smtClean="0"/>
          </a:p>
          <a:p>
            <a:pPr>
              <a:buNone/>
            </a:pPr>
            <a:endParaRPr lang="tr-TR" dirty="0" smtClean="0"/>
          </a:p>
          <a:p>
            <a:r>
              <a:rPr lang="tr-TR" dirty="0" smtClean="0"/>
              <a:t>=</a:t>
            </a:r>
            <a:r>
              <a:rPr lang="tr-TR" dirty="0" smtClean="0"/>
              <a:t>SATIRSAY(C2:C6</a:t>
            </a:r>
            <a:r>
              <a:rPr lang="tr-TR" dirty="0" smtClean="0"/>
              <a:t>)</a:t>
            </a:r>
          </a:p>
          <a:p>
            <a:r>
              <a:rPr lang="tr-TR" sz="2800" dirty="0" smtClean="0"/>
              <a:t>İşleminin sonucu “5” çıkacaktır. Çünkü tabloda 5 satır bulunmaktadır.</a:t>
            </a:r>
            <a:endParaRPr lang="tr-TR" sz="2800" dirty="0"/>
          </a:p>
        </p:txBody>
      </p:sp>
      <p:pic>
        <p:nvPicPr>
          <p:cNvPr id="2050" name="Picture 2" descr="C:\Users\erhanozmen\Desktop\Ekran Alıntısı.JPG"/>
          <p:cNvPicPr>
            <a:picLocks noChangeAspect="1" noChangeArrowheads="1"/>
          </p:cNvPicPr>
          <p:nvPr/>
        </p:nvPicPr>
        <p:blipFill>
          <a:blip r:embed="rId2"/>
          <a:srcRect/>
          <a:stretch>
            <a:fillRect/>
          </a:stretch>
        </p:blipFill>
        <p:spPr bwMode="auto">
          <a:xfrm>
            <a:off x="500035" y="1571612"/>
            <a:ext cx="4000528" cy="2305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TARİH VE METİN</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a:lnSpc>
                <a:spcPts val="3300"/>
              </a:lnSpc>
              <a:spcBef>
                <a:spcPts val="0"/>
              </a:spcBef>
              <a:buNone/>
              <a:defRPr/>
            </a:pPr>
            <a:r>
              <a:rPr lang="tr-TR" sz="3600" b="1" dirty="0" smtClean="0">
                <a:solidFill>
                  <a:schemeClr val="accent1">
                    <a:lumMod val="75000"/>
                  </a:schemeClr>
                </a:solidFill>
              </a:rPr>
              <a:t>Tarih fonksiyonları :   </a:t>
            </a:r>
          </a:p>
          <a:p>
            <a:pPr>
              <a:lnSpc>
                <a:spcPts val="1700"/>
              </a:lnSpc>
              <a:spcBef>
                <a:spcPts val="0"/>
              </a:spcBef>
              <a:buNone/>
              <a:defRPr/>
            </a:pPr>
            <a:endParaRPr lang="tr-TR" sz="3600" b="1" dirty="0" smtClean="0">
              <a:solidFill>
                <a:schemeClr val="accent1">
                  <a:lumMod val="75000"/>
                </a:schemeClr>
              </a:solidFill>
            </a:endParaRPr>
          </a:p>
          <a:p>
            <a:pPr>
              <a:lnSpc>
                <a:spcPts val="3300"/>
              </a:lnSpc>
              <a:spcBef>
                <a:spcPts val="0"/>
              </a:spcBef>
              <a:buNone/>
              <a:defRPr/>
            </a:pPr>
            <a:r>
              <a:rPr lang="tr-TR" sz="3600" b="1" dirty="0" smtClean="0">
                <a:solidFill>
                  <a:schemeClr val="accent1">
                    <a:lumMod val="75000"/>
                  </a:schemeClr>
                </a:solidFill>
              </a:rPr>
              <a:t>	</a:t>
            </a:r>
            <a:r>
              <a:rPr lang="tr-TR" dirty="0" smtClean="0">
                <a:solidFill>
                  <a:schemeClr val="tx1">
                    <a:lumMod val="95000"/>
                    <a:lumOff val="5000"/>
                  </a:schemeClr>
                </a:solidFill>
              </a:rPr>
              <a:t>=BUGÜN()        =ŞİMDİ() 	</a:t>
            </a:r>
          </a:p>
          <a:p>
            <a:pPr>
              <a:lnSpc>
                <a:spcPts val="2700"/>
              </a:lnSpc>
              <a:spcBef>
                <a:spcPts val="0"/>
              </a:spcBef>
              <a:buNone/>
              <a:defRPr/>
            </a:pPr>
            <a:endParaRPr lang="tr-TR" sz="3600" dirty="0" smtClean="0">
              <a:solidFill>
                <a:schemeClr val="tx1">
                  <a:lumMod val="95000"/>
                  <a:lumOff val="5000"/>
                </a:schemeClr>
              </a:solidFill>
            </a:endParaRPr>
          </a:p>
          <a:p>
            <a:pPr>
              <a:lnSpc>
                <a:spcPts val="3300"/>
              </a:lnSpc>
              <a:spcBef>
                <a:spcPts val="0"/>
              </a:spcBef>
              <a:buNone/>
              <a:defRPr/>
            </a:pPr>
            <a:r>
              <a:rPr lang="tr-TR" sz="3600" b="1" dirty="0" smtClean="0">
                <a:solidFill>
                  <a:schemeClr val="accent1">
                    <a:lumMod val="75000"/>
                  </a:schemeClr>
                </a:solidFill>
              </a:rPr>
              <a:t>Metin fonksiyonları:  </a:t>
            </a:r>
          </a:p>
          <a:p>
            <a:pPr>
              <a:lnSpc>
                <a:spcPts val="1700"/>
              </a:lnSpc>
              <a:spcBef>
                <a:spcPts val="0"/>
              </a:spcBef>
              <a:buNone/>
              <a:defRPr/>
            </a:pPr>
            <a:endParaRPr lang="tr-TR" sz="3600" b="1" dirty="0" smtClean="0">
              <a:solidFill>
                <a:schemeClr val="accent1">
                  <a:lumMod val="75000"/>
                </a:schemeClr>
              </a:solidFill>
            </a:endParaRPr>
          </a:p>
          <a:p>
            <a:pPr>
              <a:lnSpc>
                <a:spcPts val="3300"/>
              </a:lnSpc>
              <a:spcBef>
                <a:spcPts val="0"/>
              </a:spcBef>
              <a:buNone/>
              <a:defRPr/>
            </a:pPr>
            <a:r>
              <a:rPr lang="tr-TR" sz="3600" b="1" dirty="0" smtClean="0">
                <a:solidFill>
                  <a:schemeClr val="accent1">
                    <a:lumMod val="75000"/>
                  </a:schemeClr>
                </a:solidFill>
              </a:rPr>
              <a:t>	</a:t>
            </a:r>
            <a:r>
              <a:rPr lang="tr-TR" dirty="0" smtClean="0">
                <a:solidFill>
                  <a:schemeClr val="tx1">
                    <a:lumMod val="95000"/>
                    <a:lumOff val="5000"/>
                  </a:schemeClr>
                </a:solidFill>
              </a:rPr>
              <a:t>=BİRLEŞTİR(metin1;metin2;…)</a:t>
            </a:r>
          </a:p>
          <a:p>
            <a:pPr>
              <a:lnSpc>
                <a:spcPts val="3300"/>
              </a:lnSpc>
              <a:spcBef>
                <a:spcPts val="0"/>
              </a:spcBef>
              <a:buNone/>
              <a:defRPr/>
            </a:pPr>
            <a:r>
              <a:rPr lang="tr-TR" dirty="0" smtClean="0">
                <a:solidFill>
                  <a:schemeClr val="tx1">
                    <a:lumMod val="95000"/>
                    <a:lumOff val="5000"/>
                  </a:schemeClr>
                </a:solidFill>
              </a:rPr>
              <a:t>	=BÜYÜKHARF(metin)	        =KÜÇÜKHARF(metin)</a:t>
            </a:r>
          </a:p>
          <a:p>
            <a:pPr>
              <a:lnSpc>
                <a:spcPts val="3300"/>
              </a:lnSpc>
              <a:spcBef>
                <a:spcPts val="0"/>
              </a:spcBef>
              <a:buNone/>
              <a:defRPr/>
            </a:pPr>
            <a:r>
              <a:rPr lang="tr-TR" dirty="0" smtClean="0">
                <a:solidFill>
                  <a:schemeClr val="tx1">
                    <a:lumMod val="95000"/>
                    <a:lumOff val="5000"/>
                  </a:schemeClr>
                </a:solidFill>
              </a:rPr>
              <a:t>	=SAĞDAN(</a:t>
            </a:r>
            <a:r>
              <a:rPr lang="tr-TR" sz="2800" dirty="0" smtClean="0">
                <a:solidFill>
                  <a:schemeClr val="tx1">
                    <a:lumMod val="95000"/>
                    <a:lumOff val="5000"/>
                  </a:schemeClr>
                </a:solidFill>
              </a:rPr>
              <a:t>metin;</a:t>
            </a:r>
            <a:r>
              <a:rPr lang="tr-TR" sz="2800" dirty="0" err="1" smtClean="0">
                <a:solidFill>
                  <a:schemeClr val="tx1">
                    <a:lumMod val="95000"/>
                    <a:lumOff val="5000"/>
                  </a:schemeClr>
                </a:solidFill>
              </a:rPr>
              <a:t>karaktersayısı</a:t>
            </a:r>
            <a:r>
              <a:rPr lang="tr-TR" dirty="0" smtClean="0">
                <a:solidFill>
                  <a:schemeClr val="tx1">
                    <a:lumMod val="95000"/>
                    <a:lumOff val="5000"/>
                  </a:schemeClr>
                </a:solidFill>
              </a:rPr>
              <a:t>)      =SOLDAN(</a:t>
            </a:r>
            <a:r>
              <a:rPr lang="tr-TR" sz="2800" dirty="0" smtClean="0">
                <a:solidFill>
                  <a:schemeClr val="tx1">
                    <a:lumMod val="95000"/>
                    <a:lumOff val="5000"/>
                  </a:schemeClr>
                </a:solidFill>
              </a:rPr>
              <a:t>metin;</a:t>
            </a:r>
            <a:r>
              <a:rPr lang="tr-TR" sz="2800" dirty="0" err="1" smtClean="0">
                <a:solidFill>
                  <a:schemeClr val="tx1">
                    <a:lumMod val="95000"/>
                    <a:lumOff val="5000"/>
                  </a:schemeClr>
                </a:solidFill>
              </a:rPr>
              <a:t>karaktersayısı</a:t>
            </a:r>
            <a:r>
              <a:rPr lang="tr-TR" dirty="0" smtClean="0">
                <a:solidFill>
                  <a:schemeClr val="tx1">
                    <a:lumMod val="95000"/>
                    <a:lumOff val="5000"/>
                  </a:schemeClr>
                </a:solidFill>
              </a:rPr>
              <a:t>)</a:t>
            </a:r>
          </a:p>
          <a:p>
            <a:pPr>
              <a:lnSpc>
                <a:spcPts val="3300"/>
              </a:lnSpc>
              <a:spcBef>
                <a:spcPts val="0"/>
              </a:spcBef>
              <a:buNone/>
              <a:defRPr/>
            </a:pPr>
            <a:r>
              <a:rPr lang="tr-TR" dirty="0" smtClean="0">
                <a:solidFill>
                  <a:schemeClr val="tx1">
                    <a:lumMod val="95000"/>
                    <a:lumOff val="5000"/>
                  </a:schemeClr>
                </a:solidFill>
              </a:rPr>
              <a:t>	=UZUNLUK(</a:t>
            </a:r>
            <a:r>
              <a:rPr lang="tr-TR" sz="2800" dirty="0" smtClean="0">
                <a:solidFill>
                  <a:schemeClr val="tx1">
                    <a:lumMod val="95000"/>
                    <a:lumOff val="5000"/>
                  </a:schemeClr>
                </a:solidFill>
              </a:rPr>
              <a:t>metin</a:t>
            </a:r>
            <a:r>
              <a:rPr lang="tr-TR" dirty="0" smtClean="0">
                <a:solidFill>
                  <a:schemeClr val="tx1">
                    <a:lumMod val="95000"/>
                    <a:lumOff val="5000"/>
                  </a:schemeClr>
                </a:solidFill>
              </a:rPr>
              <a:t>)</a:t>
            </a:r>
          </a:p>
          <a:p>
            <a:endParaRPr lang="tr-TR" dirty="0"/>
          </a:p>
        </p:txBody>
      </p:sp>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TARİH VE METİN</a:t>
            </a:r>
            <a:endParaRPr lang="tr-TR" dirty="0"/>
          </a:p>
        </p:txBody>
      </p:sp>
      <p:pic>
        <p:nvPicPr>
          <p:cNvPr id="4" name="3 İçerik Yer Tutucusu" descr="birlestir.jpg"/>
          <p:cNvPicPr>
            <a:picLocks noGrp="1" noChangeAspect="1"/>
          </p:cNvPicPr>
          <p:nvPr>
            <p:ph idx="1"/>
          </p:nvPr>
        </p:nvPicPr>
        <p:blipFill>
          <a:blip r:embed="rId2"/>
          <a:stretch>
            <a:fillRect/>
          </a:stretch>
        </p:blipFill>
        <p:spPr>
          <a:xfrm>
            <a:off x="714348" y="1571612"/>
            <a:ext cx="7524307"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Resim" descr="Untitled-2.jpg"/>
          <p:cNvPicPr>
            <a:picLocks noChangeAspect="1"/>
          </p:cNvPicPr>
          <p:nvPr/>
        </p:nvPicPr>
        <p:blipFill>
          <a:blip r:embed="rId3"/>
          <a:stretch>
            <a:fillRect/>
          </a:stretch>
        </p:blipFill>
        <p:spPr>
          <a:xfrm>
            <a:off x="357158" y="3929066"/>
            <a:ext cx="8478192" cy="1726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lumMod val="85000"/>
                    <a:lumOff val="15000"/>
                  </a:schemeClr>
                </a:solidFill>
              </a:rPr>
              <a:t>Satır/Sütun  Eklemek  ve  Silmek</a:t>
            </a:r>
            <a:endParaRPr lang="tr-TR" dirty="0">
              <a:solidFill>
                <a:schemeClr val="tx1">
                  <a:lumMod val="85000"/>
                  <a:lumOff val="15000"/>
                </a:schemeClr>
              </a:solidFill>
            </a:endParaRPr>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defRPr/>
            </a:pPr>
            <a:r>
              <a:rPr lang="tr-TR" sz="2600" dirty="0" smtClean="0">
                <a:solidFill>
                  <a:schemeClr val="tx1">
                    <a:lumMod val="85000"/>
                    <a:lumOff val="15000"/>
                  </a:schemeClr>
                </a:solidFill>
              </a:rPr>
              <a:t>Bu işlem için satır veya sütun eklemek istediğimiz hücreye gelip sağ tıklarız. </a:t>
            </a:r>
          </a:p>
          <a:p>
            <a:pPr>
              <a:defRPr/>
            </a:pPr>
            <a:r>
              <a:rPr lang="tr-TR" sz="2600" dirty="0" smtClean="0">
                <a:solidFill>
                  <a:schemeClr val="tx1">
                    <a:lumMod val="85000"/>
                    <a:lumOff val="15000"/>
                  </a:schemeClr>
                </a:solidFill>
              </a:rPr>
              <a:t>Ekle seçeneğine gelerek bize uygun olanını seçeriz.</a:t>
            </a:r>
          </a:p>
          <a:p>
            <a:pPr>
              <a:lnSpc>
                <a:spcPts val="1800"/>
              </a:lnSpc>
              <a:spcBef>
                <a:spcPts val="0"/>
              </a:spcBef>
              <a:buNone/>
              <a:defRPr/>
            </a:pPr>
            <a:endParaRPr lang="tr-TR" sz="2600" dirty="0" smtClean="0">
              <a:solidFill>
                <a:schemeClr val="tx1">
                  <a:lumMod val="85000"/>
                  <a:lumOff val="15000"/>
                </a:schemeClr>
              </a:solidFill>
            </a:endParaRPr>
          </a:p>
          <a:p>
            <a:pPr marL="1314450" lvl="2" indent="-514350">
              <a:buFont typeface="Wingdings" pitchFamily="2" charset="2"/>
              <a:buChar char="q"/>
              <a:defRPr/>
            </a:pPr>
            <a:r>
              <a:rPr lang="tr-TR" dirty="0" smtClean="0">
                <a:solidFill>
                  <a:schemeClr val="tx1">
                    <a:lumMod val="85000"/>
                    <a:lumOff val="15000"/>
                  </a:schemeClr>
                </a:solidFill>
              </a:rPr>
              <a:t>Hücreleri sağa sürükle</a:t>
            </a:r>
          </a:p>
          <a:p>
            <a:pPr marL="1314450" lvl="2" indent="-514350">
              <a:buFont typeface="Wingdings" pitchFamily="2" charset="2"/>
              <a:buChar char="q"/>
              <a:defRPr/>
            </a:pPr>
            <a:r>
              <a:rPr lang="tr-TR" dirty="0" smtClean="0">
                <a:solidFill>
                  <a:schemeClr val="tx1">
                    <a:lumMod val="85000"/>
                    <a:lumOff val="15000"/>
                  </a:schemeClr>
                </a:solidFill>
              </a:rPr>
              <a:t>Hücreleri aşağı sürükle</a:t>
            </a:r>
          </a:p>
          <a:p>
            <a:pPr marL="1314450" lvl="2" indent="-514350">
              <a:buFont typeface="Wingdings" pitchFamily="2" charset="2"/>
              <a:buChar char="q"/>
              <a:defRPr/>
            </a:pPr>
            <a:r>
              <a:rPr lang="tr-TR" dirty="0" smtClean="0">
                <a:solidFill>
                  <a:schemeClr val="tx1">
                    <a:lumMod val="85000"/>
                    <a:lumOff val="15000"/>
                  </a:schemeClr>
                </a:solidFill>
              </a:rPr>
              <a:t>Tüm satır</a:t>
            </a:r>
          </a:p>
          <a:p>
            <a:pPr marL="1314450" lvl="2" indent="-514350">
              <a:buFont typeface="Wingdings" pitchFamily="2" charset="2"/>
              <a:buChar char="q"/>
              <a:defRPr/>
            </a:pPr>
            <a:r>
              <a:rPr lang="tr-TR" dirty="0" smtClean="0">
                <a:solidFill>
                  <a:schemeClr val="tx1">
                    <a:lumMod val="85000"/>
                    <a:lumOff val="15000"/>
                  </a:schemeClr>
                </a:solidFill>
              </a:rPr>
              <a:t>Tüm sütun</a:t>
            </a:r>
            <a:endParaRPr lang="tr-TR" dirty="0">
              <a:solidFill>
                <a:schemeClr val="tx1">
                  <a:lumMod val="85000"/>
                  <a:lumOff val="15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Araya Hücre Eklemek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endParaRPr lang="tr-TR" sz="2600" dirty="0" smtClean="0"/>
          </a:p>
          <a:p>
            <a:r>
              <a:rPr lang="tr-TR" sz="3600" dirty="0" err="1" smtClean="0">
                <a:solidFill>
                  <a:schemeClr val="bg2">
                    <a:lumMod val="50000"/>
                  </a:schemeClr>
                </a:solidFill>
              </a:rPr>
              <a:t>Shift</a:t>
            </a:r>
            <a:r>
              <a:rPr lang="tr-TR" sz="3600" dirty="0" smtClean="0"/>
              <a:t> </a:t>
            </a:r>
            <a:r>
              <a:rPr lang="tr-TR" sz="4400" dirty="0" smtClean="0"/>
              <a:t>+</a:t>
            </a:r>
            <a:r>
              <a:rPr lang="tr-TR" sz="2600" dirty="0" smtClean="0"/>
              <a:t>         </a:t>
            </a:r>
            <a:r>
              <a:rPr lang="tr-TR" sz="4400" dirty="0" smtClean="0"/>
              <a:t>+</a:t>
            </a:r>
            <a:r>
              <a:rPr lang="tr-TR" sz="2600" dirty="0" smtClean="0"/>
              <a:t>  </a:t>
            </a:r>
          </a:p>
          <a:p>
            <a:pPr>
              <a:buNone/>
            </a:pPr>
            <a:endParaRPr lang="tr-TR" sz="2600" dirty="0" smtClean="0"/>
          </a:p>
          <a:p>
            <a:r>
              <a:rPr lang="tr-TR" sz="2600" dirty="0" smtClean="0"/>
              <a:t>Araya hücre eklemek için  doldurma kulpuna gelerek </a:t>
            </a:r>
            <a:r>
              <a:rPr lang="tr-TR" sz="2600" dirty="0" err="1" smtClean="0"/>
              <a:t>shift</a:t>
            </a:r>
            <a:r>
              <a:rPr lang="tr-TR" sz="2600" dirty="0" smtClean="0"/>
              <a:t> tuşuna basılı tutuyorum</a:t>
            </a:r>
          </a:p>
          <a:p>
            <a:r>
              <a:rPr lang="tr-TR" sz="2600" dirty="0" smtClean="0"/>
              <a:t>Farenin sol tuşuna basılı tutarak aşağı yukarı sağa ve sola hücreler ekleyebiliyorum</a:t>
            </a:r>
            <a:r>
              <a:rPr lang="tr-TR" dirty="0" smtClean="0"/>
              <a:t>.</a:t>
            </a:r>
            <a:endParaRPr lang="tr-TR" dirty="0"/>
          </a:p>
        </p:txBody>
      </p:sp>
      <p:cxnSp>
        <p:nvCxnSpPr>
          <p:cNvPr id="5" name="4 Düz Ok Bağlayıcısı"/>
          <p:cNvCxnSpPr/>
          <p:nvPr/>
        </p:nvCxnSpPr>
        <p:spPr>
          <a:xfrm rot="16200000" flipH="1">
            <a:off x="2250265" y="2393149"/>
            <a:ext cx="428628" cy="357190"/>
          </a:xfrm>
          <a:prstGeom prst="straightConnector1">
            <a:avLst/>
          </a:prstGeom>
          <a:ln>
            <a:solidFill>
              <a:schemeClr val="bg2">
                <a:lumMod val="50000"/>
              </a:schemeClr>
            </a:solidFill>
            <a:tailEnd type="arrow"/>
          </a:ln>
        </p:spPr>
        <p:style>
          <a:lnRef idx="1">
            <a:schemeClr val="dk1"/>
          </a:lnRef>
          <a:fillRef idx="0">
            <a:schemeClr val="dk1"/>
          </a:fillRef>
          <a:effectRef idx="0">
            <a:schemeClr val="dk1"/>
          </a:effectRef>
          <a:fontRef idx="minor">
            <a:schemeClr val="tx1"/>
          </a:fontRef>
        </p:style>
      </p:cxnSp>
      <p:sp>
        <p:nvSpPr>
          <p:cNvPr id="9" name="8 Sol Sağ Yukarı Ok"/>
          <p:cNvSpPr/>
          <p:nvPr/>
        </p:nvSpPr>
        <p:spPr>
          <a:xfrm>
            <a:off x="3214678" y="2357430"/>
            <a:ext cx="714380" cy="428628"/>
          </a:xfrm>
          <a:prstGeom prst="leftRigh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Birden fazla hücreyi bir hücre ile çarpmak</a:t>
            </a:r>
            <a:endParaRPr lang="tr-TR" dirty="0"/>
          </a:p>
        </p:txBody>
      </p:sp>
      <p:sp>
        <p:nvSpPr>
          <p:cNvPr id="3" name="2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Önce 4 sayısı kopyalanır</a:t>
            </a:r>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10" name="9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Sonra 1-7 arasındaki sayılar seçilir ve</a:t>
            </a:r>
          </a:p>
          <a:p>
            <a:pPr>
              <a:buNone/>
            </a:pPr>
            <a:endParaRPr lang="tr-TR" dirty="0"/>
          </a:p>
        </p:txBody>
      </p:sp>
      <p:pic>
        <p:nvPicPr>
          <p:cNvPr id="9" name="8 Resim" descr="crpm.JPG"/>
          <p:cNvPicPr>
            <a:picLocks noChangeAspect="1"/>
          </p:cNvPicPr>
          <p:nvPr/>
        </p:nvPicPr>
        <p:blipFill>
          <a:blip r:embed="rId2"/>
          <a:stretch>
            <a:fillRect/>
          </a:stretch>
        </p:blipFill>
        <p:spPr>
          <a:xfrm>
            <a:off x="857224" y="2428868"/>
            <a:ext cx="2746658" cy="2928958"/>
          </a:xfrm>
          <a:prstGeom prst="rect">
            <a:avLst/>
          </a:prstGeom>
        </p:spPr>
      </p:pic>
      <p:pic>
        <p:nvPicPr>
          <p:cNvPr id="11" name="10 Resim" descr="özel ypstr.JPG"/>
          <p:cNvPicPr>
            <a:picLocks noChangeAspect="1"/>
          </p:cNvPicPr>
          <p:nvPr/>
        </p:nvPicPr>
        <p:blipFill>
          <a:blip r:embed="rId3"/>
          <a:stretch>
            <a:fillRect/>
          </a:stretch>
        </p:blipFill>
        <p:spPr>
          <a:xfrm>
            <a:off x="4786314" y="2571744"/>
            <a:ext cx="3857652" cy="4113418"/>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Birden fazla hücreyi bir hücre ile çarpmak</a:t>
            </a:r>
            <a:endParaRPr lang="tr-TR" dirty="0"/>
          </a:p>
        </p:txBody>
      </p:sp>
      <p:sp>
        <p:nvSpPr>
          <p:cNvPr id="3" name="2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r>
              <a:rPr lang="tr-TR" dirty="0" smtClean="0"/>
              <a:t>Buradan çarp seçeneği seçilir.</a:t>
            </a:r>
          </a:p>
          <a:p>
            <a:endParaRPr lang="tr-TR" dirty="0"/>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r>
              <a:rPr lang="tr-TR" dirty="0" smtClean="0"/>
              <a:t>Çarp , böl, topla ve çıkar..</a:t>
            </a:r>
          </a:p>
          <a:p>
            <a:endParaRPr lang="tr-TR" dirty="0" smtClean="0"/>
          </a:p>
          <a:p>
            <a:endParaRPr lang="tr-TR" dirty="0"/>
          </a:p>
        </p:txBody>
      </p:sp>
      <p:pic>
        <p:nvPicPr>
          <p:cNvPr id="2050" name="Picture 2" descr="C:\Users\erhanozmen\Desktop\çarp.JPG"/>
          <p:cNvPicPr>
            <a:picLocks noChangeAspect="1" noChangeArrowheads="1"/>
          </p:cNvPicPr>
          <p:nvPr/>
        </p:nvPicPr>
        <p:blipFill>
          <a:blip r:embed="rId2"/>
          <a:srcRect/>
          <a:stretch>
            <a:fillRect/>
          </a:stretch>
        </p:blipFill>
        <p:spPr bwMode="auto">
          <a:xfrm>
            <a:off x="0" y="2928934"/>
            <a:ext cx="4776199" cy="3143272"/>
          </a:xfrm>
          <a:prstGeom prst="rect">
            <a:avLst/>
          </a:prstGeom>
          <a:noFill/>
        </p:spPr>
      </p:pic>
      <p:pic>
        <p:nvPicPr>
          <p:cNvPr id="2051" name="Picture 3" descr="C:\Users\erhanozmen\Desktop\sonuc.JPG"/>
          <p:cNvPicPr>
            <a:picLocks noChangeAspect="1" noChangeArrowheads="1"/>
          </p:cNvPicPr>
          <p:nvPr/>
        </p:nvPicPr>
        <p:blipFill>
          <a:blip r:embed="rId3"/>
          <a:srcRect/>
          <a:stretch>
            <a:fillRect/>
          </a:stretch>
        </p:blipFill>
        <p:spPr bwMode="auto">
          <a:xfrm>
            <a:off x="5286380" y="3000372"/>
            <a:ext cx="3117820" cy="3143272"/>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normAutofit/>
          </a:bodyPr>
          <a:lstStyle/>
          <a:p>
            <a:r>
              <a:rPr lang="tr-TR" dirty="0" smtClean="0"/>
              <a:t>Hücreleri Sürükle/Bırak</a:t>
            </a:r>
            <a:endParaRPr lang="fr-CA" dirty="0" smtClean="0"/>
          </a:p>
        </p:txBody>
      </p:sp>
      <p:pic>
        <p:nvPicPr>
          <p:cNvPr id="13315" name="Picture 8" descr="C:\Users\FANT0M\1.jpg"/>
          <p:cNvPicPr>
            <a:picLocks noChangeAspect="1" noChangeArrowheads="1"/>
          </p:cNvPicPr>
          <p:nvPr/>
        </p:nvPicPr>
        <p:blipFill>
          <a:blip r:embed="rId2"/>
          <a:srcRect/>
          <a:stretch>
            <a:fillRect/>
          </a:stretch>
        </p:blipFill>
        <p:spPr bwMode="auto">
          <a:xfrm>
            <a:off x="214313" y="2227263"/>
            <a:ext cx="4292600" cy="3987800"/>
          </a:xfrm>
          <a:prstGeom prst="rect">
            <a:avLst/>
          </a:prstGeom>
          <a:noFill/>
          <a:ln w="9525">
            <a:noFill/>
            <a:miter lim="800000"/>
            <a:headEnd/>
            <a:tailEnd/>
          </a:ln>
        </p:spPr>
      </p:pic>
      <p:pic>
        <p:nvPicPr>
          <p:cNvPr id="13316" name="Picture 9" descr="C:\Users\FANT0M\2.jpg"/>
          <p:cNvPicPr>
            <a:picLocks noChangeAspect="1" noChangeArrowheads="1"/>
          </p:cNvPicPr>
          <p:nvPr/>
        </p:nvPicPr>
        <p:blipFill>
          <a:blip r:embed="rId3"/>
          <a:srcRect/>
          <a:stretch>
            <a:fillRect/>
          </a:stretch>
        </p:blipFill>
        <p:spPr bwMode="auto">
          <a:xfrm>
            <a:off x="4637088" y="2227263"/>
            <a:ext cx="4292600" cy="3987800"/>
          </a:xfrm>
          <a:prstGeom prst="rect">
            <a:avLst/>
          </a:prstGeom>
          <a:noFill/>
          <a:ln w="9525">
            <a:noFill/>
            <a:miter lim="800000"/>
            <a:headEnd/>
            <a:tailEnd/>
          </a:ln>
        </p:spPr>
      </p:pic>
      <p:sp>
        <p:nvSpPr>
          <p:cNvPr id="16" name="15 Metin kutusu"/>
          <p:cNvSpPr txBox="1"/>
          <p:nvPr/>
        </p:nvSpPr>
        <p:spPr>
          <a:xfrm>
            <a:off x="1785938" y="1785938"/>
            <a:ext cx="1214437"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tr-TR" b="1" dirty="0">
                <a:solidFill>
                  <a:schemeClr val="accent6">
                    <a:lumMod val="50000"/>
                  </a:schemeClr>
                </a:solidFill>
              </a:rPr>
              <a:t>Öncesi</a:t>
            </a:r>
          </a:p>
        </p:txBody>
      </p:sp>
      <p:sp>
        <p:nvSpPr>
          <p:cNvPr id="17" name="16 Metin kutusu"/>
          <p:cNvSpPr txBox="1"/>
          <p:nvPr/>
        </p:nvSpPr>
        <p:spPr>
          <a:xfrm>
            <a:off x="6215063" y="1773238"/>
            <a:ext cx="1214437"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tr-TR" b="1" dirty="0">
                <a:solidFill>
                  <a:schemeClr val="accent6">
                    <a:lumMod val="50000"/>
                  </a:schemeClr>
                </a:solidFill>
              </a:rPr>
              <a:t>Sonrası</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Özel listeler düzenleme</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sz="2600" dirty="0" err="1" smtClean="0"/>
              <a:t>Excelin</a:t>
            </a:r>
            <a:r>
              <a:rPr lang="tr-TR" sz="2600" dirty="0" smtClean="0"/>
              <a:t> kendi içersinde tanımlı olan listeler gibi kendinizde liste düzenleyebilirsiniz. </a:t>
            </a:r>
            <a:r>
              <a:rPr lang="tr-TR" sz="2600" b="1" u="sng" dirty="0" smtClean="0"/>
              <a:t>Excel seçenekleri </a:t>
            </a:r>
            <a:r>
              <a:rPr lang="tr-TR" sz="2600" dirty="0" smtClean="0"/>
              <a:t>tıklayarak </a:t>
            </a:r>
          </a:p>
          <a:p>
            <a:endParaRPr lang="tr-TR" dirty="0"/>
          </a:p>
        </p:txBody>
      </p:sp>
      <p:pic>
        <p:nvPicPr>
          <p:cNvPr id="9218" name="Picture 2" descr="C:\Users\erhanozmen\Desktop\özel liste.JPG"/>
          <p:cNvPicPr>
            <a:picLocks noChangeAspect="1" noChangeArrowheads="1"/>
          </p:cNvPicPr>
          <p:nvPr/>
        </p:nvPicPr>
        <p:blipFill>
          <a:blip r:embed="rId2"/>
          <a:srcRect/>
          <a:stretch>
            <a:fillRect/>
          </a:stretch>
        </p:blipFill>
        <p:spPr bwMode="auto">
          <a:xfrm>
            <a:off x="428596" y="3071810"/>
            <a:ext cx="3941967" cy="3000396"/>
          </a:xfrm>
          <a:prstGeom prst="rect">
            <a:avLst/>
          </a:prstGeom>
          <a:ln>
            <a:noFill/>
          </a:ln>
          <a:effectLst>
            <a:outerShdw blurRad="292100" dist="139700" dir="2700000" algn="tl" rotWithShape="0">
              <a:srgbClr val="333333">
                <a:alpha val="65000"/>
              </a:srgbClr>
            </a:outerShdw>
          </a:effectLst>
        </p:spPr>
      </p:pic>
      <p:pic>
        <p:nvPicPr>
          <p:cNvPr id="9219" name="Picture 3" descr="C:\Users\erhanozmen\Desktop\list.JPG"/>
          <p:cNvPicPr>
            <a:picLocks noChangeAspect="1" noChangeArrowheads="1"/>
          </p:cNvPicPr>
          <p:nvPr/>
        </p:nvPicPr>
        <p:blipFill>
          <a:blip r:embed="rId3"/>
          <a:srcRect/>
          <a:stretch>
            <a:fillRect/>
          </a:stretch>
        </p:blipFill>
        <p:spPr bwMode="auto">
          <a:xfrm>
            <a:off x="4429124" y="3071810"/>
            <a:ext cx="4248281" cy="3000396"/>
          </a:xfrm>
          <a:prstGeom prst="rect">
            <a:avLst/>
          </a:prstGeom>
          <a:ln>
            <a:noFill/>
          </a:ln>
          <a:effectLst>
            <a:outerShdw blurRad="292100" dist="139700" dir="2700000" algn="tl" rotWithShape="0">
              <a:srgbClr val="333333">
                <a:alpha val="65000"/>
              </a:srgbClr>
            </a:outerShdw>
          </a:effectLst>
        </p:spPr>
      </p:pic>
      <p:sp>
        <p:nvSpPr>
          <p:cNvPr id="6" name="5 Aşağı Ok"/>
          <p:cNvSpPr/>
          <p:nvPr/>
        </p:nvSpPr>
        <p:spPr>
          <a:xfrm>
            <a:off x="2428860" y="2500306"/>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Koşullu Biçimlendirme</a:t>
            </a:r>
            <a:endParaRPr lang="tr-TR" dirty="0"/>
          </a:p>
        </p:txBody>
      </p:sp>
      <p:sp>
        <p:nvSpPr>
          <p:cNvPr id="5" name="4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endParaRPr lang="tr-TR" dirty="0"/>
          </a:p>
        </p:txBody>
      </p:sp>
      <p:sp>
        <p:nvSpPr>
          <p:cNvPr id="6" name="5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Koşullu biçimlendirme ile hücre içersinde ki sonuca göre hücreyi biçimlendirebilirsiniz</a:t>
            </a:r>
          </a:p>
          <a:p>
            <a:r>
              <a:rPr lang="tr-TR" sz="2600" u="sng" dirty="0" smtClean="0"/>
              <a:t>Büyüktür, küçüktür, Arasında, Eşittir, içeren metin, Yinelenen değer</a:t>
            </a:r>
          </a:p>
          <a:p>
            <a:r>
              <a:rPr lang="tr-TR" sz="2600" dirty="0" smtClean="0"/>
              <a:t>Şartlarımızdır.</a:t>
            </a:r>
            <a:endParaRPr lang="tr-TR" sz="2600" dirty="0"/>
          </a:p>
        </p:txBody>
      </p:sp>
      <p:pic>
        <p:nvPicPr>
          <p:cNvPr id="3074" name="Picture 2" descr="C:\Users\erhanozmen\Desktop\kosullu.JPG"/>
          <p:cNvPicPr>
            <a:picLocks noChangeAspect="1" noChangeArrowheads="1"/>
          </p:cNvPicPr>
          <p:nvPr/>
        </p:nvPicPr>
        <p:blipFill>
          <a:blip r:embed="rId2"/>
          <a:srcRect/>
          <a:stretch>
            <a:fillRect/>
          </a:stretch>
        </p:blipFill>
        <p:spPr bwMode="auto">
          <a:xfrm>
            <a:off x="500034" y="1714488"/>
            <a:ext cx="3974082"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Yinelenen / Benzersiz Değerler</a:t>
            </a:r>
            <a:endParaRPr lang="tr-TR" dirty="0"/>
          </a:p>
        </p:txBody>
      </p:sp>
      <p:sp>
        <p:nvSpPr>
          <p:cNvPr id="3" name="2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endParaRPr lang="tr-TR" dirty="0"/>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Tekrar eden veya etmeyen seçerek, Biçimlendirebiliriz.</a:t>
            </a:r>
            <a:endParaRPr lang="tr-TR" sz="2600" dirty="0"/>
          </a:p>
        </p:txBody>
      </p:sp>
      <p:pic>
        <p:nvPicPr>
          <p:cNvPr id="7170" name="Picture 2" descr="C:\Users\erhanozmen\Desktop\yınelenen.JPG"/>
          <p:cNvPicPr>
            <a:picLocks noChangeAspect="1" noChangeArrowheads="1"/>
          </p:cNvPicPr>
          <p:nvPr/>
        </p:nvPicPr>
        <p:blipFill>
          <a:blip r:embed="rId2"/>
          <a:srcRect/>
          <a:stretch>
            <a:fillRect/>
          </a:stretch>
        </p:blipFill>
        <p:spPr bwMode="auto">
          <a:xfrm>
            <a:off x="357158" y="1714488"/>
            <a:ext cx="4103253" cy="4357718"/>
          </a:xfrm>
          <a:prstGeom prst="rect">
            <a:avLst/>
          </a:prstGeom>
          <a:ln>
            <a:noFill/>
          </a:ln>
          <a:effectLst>
            <a:outerShdw blurRad="292100" dist="139700" dir="2700000" algn="tl" rotWithShape="0">
              <a:srgbClr val="333333">
                <a:alpha val="65000"/>
              </a:srgbClr>
            </a:outerShdw>
          </a:effectLst>
        </p:spPr>
      </p:pic>
      <p:pic>
        <p:nvPicPr>
          <p:cNvPr id="7171" name="Picture 3" descr="C:\Users\erhanozmen\Desktop\yb.JPG"/>
          <p:cNvPicPr>
            <a:picLocks noChangeAspect="1" noChangeArrowheads="1"/>
          </p:cNvPicPr>
          <p:nvPr/>
        </p:nvPicPr>
        <p:blipFill>
          <a:blip r:embed="rId3"/>
          <a:srcRect/>
          <a:stretch>
            <a:fillRect/>
          </a:stretch>
        </p:blipFill>
        <p:spPr bwMode="auto">
          <a:xfrm>
            <a:off x="4572000" y="3571876"/>
            <a:ext cx="4295649" cy="214314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EXCEL PROGRAMI</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Excel programı her türlü hesaplamayı yapabildiğimiz elektronik tablo programıdır.</a:t>
            </a:r>
          </a:p>
          <a:p>
            <a:endParaRPr lang="tr-TR" sz="2600" dirty="0" smtClean="0"/>
          </a:p>
          <a:p>
            <a:r>
              <a:rPr lang="tr-TR" sz="2600" dirty="0" smtClean="0"/>
              <a:t>Aynı zamanda akıllı tabloda denilen programla </a:t>
            </a:r>
            <a:r>
              <a:rPr lang="tr-TR" sz="2600" dirty="0" err="1" smtClean="0"/>
              <a:t>hertürlü</a:t>
            </a:r>
            <a:r>
              <a:rPr lang="tr-TR" sz="2600" dirty="0" smtClean="0"/>
              <a:t> mantıksal ve matematiksel işlemleri gerçekleştirebilirsiniz.</a:t>
            </a:r>
          </a:p>
          <a:p>
            <a:endParaRPr lang="tr-TR" sz="2600" dirty="0" smtClean="0"/>
          </a:p>
          <a:p>
            <a:r>
              <a:rPr lang="tr-TR" sz="2600" dirty="0" smtClean="0">
                <a:solidFill>
                  <a:schemeClr val="tx1">
                    <a:lumMod val="95000"/>
                    <a:lumOff val="5000"/>
                  </a:schemeClr>
                </a:solidFill>
              </a:rPr>
              <a:t>Excel Microsoft Office’ in bir parçasını oluşturur. Şu anda yaygın olarak </a:t>
            </a:r>
            <a:r>
              <a:rPr lang="tr-TR" sz="2600" u="sng" dirty="0" smtClean="0">
                <a:solidFill>
                  <a:schemeClr val="accent2">
                    <a:lumMod val="75000"/>
                  </a:schemeClr>
                </a:solidFill>
              </a:rPr>
              <a:t>Office 2007</a:t>
            </a:r>
            <a:r>
              <a:rPr lang="tr-TR" sz="2600" dirty="0" smtClean="0">
                <a:solidFill>
                  <a:schemeClr val="accent2">
                    <a:lumMod val="75000"/>
                  </a:schemeClr>
                </a:solidFill>
              </a:rPr>
              <a:t>  </a:t>
            </a:r>
            <a:r>
              <a:rPr lang="tr-TR" sz="2600" dirty="0" smtClean="0">
                <a:solidFill>
                  <a:schemeClr val="tx1">
                    <a:lumMod val="95000"/>
                    <a:lumOff val="5000"/>
                  </a:schemeClr>
                </a:solidFill>
              </a:rPr>
              <a:t>ve  </a:t>
            </a:r>
            <a:r>
              <a:rPr lang="tr-TR" sz="2600" u="sng" dirty="0" smtClean="0">
                <a:solidFill>
                  <a:schemeClr val="accent2">
                    <a:lumMod val="75000"/>
                  </a:schemeClr>
                </a:solidFill>
              </a:rPr>
              <a:t>Office 2010 </a:t>
            </a:r>
            <a:r>
              <a:rPr lang="tr-TR" sz="2600" dirty="0" smtClean="0">
                <a:solidFill>
                  <a:schemeClr val="tx1">
                    <a:lumMod val="95000"/>
                    <a:lumOff val="5000"/>
                  </a:schemeClr>
                </a:solidFill>
              </a:rPr>
              <a:t>sürümleri kullanılmaktadır.</a:t>
            </a:r>
          </a:p>
          <a:p>
            <a:endParaRPr lang="tr-TR" dirty="0" smtClean="0"/>
          </a:p>
          <a:p>
            <a:endParaRPr lang="tr-T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İlk /son kuralları</a:t>
            </a:r>
            <a:endParaRPr lang="tr-TR" dirty="0"/>
          </a:p>
        </p:txBody>
      </p:sp>
      <p:sp>
        <p:nvSpPr>
          <p:cNvPr id="3" name="2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endParaRPr lang="tr-TR" dirty="0"/>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Verilerimizde şartımızı yazarken bastan ve sondan değerleri biçimlendirmek işini yapar.</a:t>
            </a:r>
          </a:p>
          <a:p>
            <a:r>
              <a:rPr lang="tr-TR" sz="2600" u="sng" dirty="0" smtClean="0"/>
              <a:t>İlk 10 , ilk %10 , son 10, son %10, Ortalamanın üstünde, Ortalamanın altında</a:t>
            </a:r>
            <a:endParaRPr lang="tr-TR" sz="2600" u="sng" dirty="0"/>
          </a:p>
        </p:txBody>
      </p:sp>
      <p:pic>
        <p:nvPicPr>
          <p:cNvPr id="4098" name="Picture 2" descr="C:\Users\erhanozmen\Desktop\i s.JPG"/>
          <p:cNvPicPr>
            <a:picLocks noChangeAspect="1" noChangeArrowheads="1"/>
          </p:cNvPicPr>
          <p:nvPr/>
        </p:nvPicPr>
        <p:blipFill>
          <a:blip r:embed="rId2"/>
          <a:srcRect/>
          <a:stretch>
            <a:fillRect/>
          </a:stretch>
        </p:blipFill>
        <p:spPr bwMode="auto">
          <a:xfrm>
            <a:off x="428596" y="1785926"/>
            <a:ext cx="4121411"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p:txBody>
          <a:bodyPr/>
          <a:lstStyle/>
          <a:p>
            <a:r>
              <a:rPr lang="tr-TR" dirty="0" smtClean="0"/>
              <a:t>Veri çubukları/ Renk ölçekleri</a:t>
            </a:r>
            <a:endParaRPr lang="tr-TR" dirty="0"/>
          </a:p>
        </p:txBody>
      </p:sp>
      <p:sp>
        <p:nvSpPr>
          <p:cNvPr id="10" name="9 İçerik Yer Tutucusu"/>
          <p:cNvSpPr>
            <a:spLocks noGrp="1"/>
          </p:cNvSpPr>
          <p:nvPr>
            <p:ph sz="half" idx="1"/>
          </p:nvPr>
        </p:nvSpPr>
        <p:spPr/>
        <p:txBody>
          <a:bodyPr/>
          <a:lstStyle/>
          <a:p>
            <a:endParaRPr lang="tr-TR"/>
          </a:p>
        </p:txBody>
      </p:sp>
      <p:sp>
        <p:nvSpPr>
          <p:cNvPr id="11" name="10 İçerik Yer Tutucusu"/>
          <p:cNvSpPr>
            <a:spLocks noGrp="1"/>
          </p:cNvSpPr>
          <p:nvPr>
            <p:ph sz="half" idx="2"/>
          </p:nvPr>
        </p:nvSpPr>
        <p:spPr/>
        <p:txBody>
          <a:bodyPr/>
          <a:lstStyle/>
          <a:p>
            <a:endParaRPr lang="tr-TR"/>
          </a:p>
        </p:txBody>
      </p:sp>
      <p:pic>
        <p:nvPicPr>
          <p:cNvPr id="5122" name="Picture 2" descr="C:\Users\erhanozmen\Desktop\verı cubukları.JPG"/>
          <p:cNvPicPr>
            <a:picLocks noChangeAspect="1" noChangeArrowheads="1"/>
          </p:cNvPicPr>
          <p:nvPr/>
        </p:nvPicPr>
        <p:blipFill>
          <a:blip r:embed="rId2"/>
          <a:srcRect/>
          <a:stretch>
            <a:fillRect/>
          </a:stretch>
        </p:blipFill>
        <p:spPr bwMode="auto">
          <a:xfrm>
            <a:off x="285720" y="1571612"/>
            <a:ext cx="4227078" cy="4500594"/>
          </a:xfrm>
          <a:prstGeom prst="rect">
            <a:avLst/>
          </a:prstGeom>
          <a:ln>
            <a:noFill/>
          </a:ln>
          <a:effectLst>
            <a:outerShdw blurRad="292100" dist="139700" dir="2700000" algn="tl" rotWithShape="0">
              <a:srgbClr val="333333">
                <a:alpha val="65000"/>
              </a:srgbClr>
            </a:outerShdw>
          </a:effectLst>
        </p:spPr>
      </p:pic>
      <p:pic>
        <p:nvPicPr>
          <p:cNvPr id="5123" name="Picture 3" descr="C:\Users\erhanozmen\Desktop\renk ölçekleri.JPG"/>
          <p:cNvPicPr>
            <a:picLocks noChangeAspect="1" noChangeArrowheads="1"/>
          </p:cNvPicPr>
          <p:nvPr/>
        </p:nvPicPr>
        <p:blipFill>
          <a:blip r:embed="rId3"/>
          <a:srcRect/>
          <a:stretch>
            <a:fillRect/>
          </a:stretch>
        </p:blipFill>
        <p:spPr bwMode="auto">
          <a:xfrm>
            <a:off x="4568811" y="1571612"/>
            <a:ext cx="4289469" cy="45005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Simge Kümeleri / Kuralı temizle</a:t>
            </a:r>
            <a:endParaRPr lang="tr-TR" dirty="0"/>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Simge kümleri ile hücre içerisinde bulunan değere  göre simgeler yerleştirilir.</a:t>
            </a:r>
          </a:p>
          <a:p>
            <a:r>
              <a:rPr lang="tr-TR" sz="2600" b="1" u="sng" dirty="0" smtClean="0"/>
              <a:t>Kuralı temizle  </a:t>
            </a:r>
            <a:r>
              <a:rPr lang="tr-TR" sz="2600" dirty="0" smtClean="0"/>
              <a:t>bölümü ile de seçili alanda ki tüm kurallar temizlenir</a:t>
            </a:r>
            <a:r>
              <a:rPr lang="tr-TR" dirty="0" smtClean="0"/>
              <a:t>.</a:t>
            </a:r>
            <a:endParaRPr lang="tr-TR" dirty="0"/>
          </a:p>
        </p:txBody>
      </p:sp>
      <p:pic>
        <p:nvPicPr>
          <p:cNvPr id="6146" name="Picture 2" descr="C:\Users\erhanozmen\Desktop\simge kümleri.JPG"/>
          <p:cNvPicPr>
            <a:picLocks noChangeAspect="1" noChangeArrowheads="1"/>
          </p:cNvPicPr>
          <p:nvPr/>
        </p:nvPicPr>
        <p:blipFill>
          <a:blip r:embed="rId2"/>
          <a:srcRect/>
          <a:stretch>
            <a:fillRect/>
          </a:stretch>
        </p:blipFill>
        <p:spPr bwMode="auto">
          <a:xfrm>
            <a:off x="500034" y="1643050"/>
            <a:ext cx="4085374" cy="4548205"/>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Verileri Filtrelemek</a:t>
            </a:r>
            <a:endParaRPr lang="tr-TR" dirty="0"/>
          </a:p>
        </p:txBody>
      </p:sp>
      <p:sp>
        <p:nvSpPr>
          <p:cNvPr id="3" name="2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r>
              <a:rPr lang="tr-TR" dirty="0" smtClean="0"/>
              <a:t>Aşağıda ki Hücreleri Filtrelemek için          simgeye tıklarız.        </a:t>
            </a:r>
          </a:p>
          <a:p>
            <a:r>
              <a:rPr lang="tr-TR" dirty="0" smtClean="0">
                <a:solidFill>
                  <a:srgbClr val="FF0000"/>
                </a:solidFill>
                <a:effectLst>
                  <a:outerShdw blurRad="38100" dist="38100" dir="2700000" algn="tl">
                    <a:srgbClr val="000000">
                      <a:alpha val="43137"/>
                    </a:srgbClr>
                  </a:outerShdw>
                </a:effectLst>
              </a:rPr>
              <a:t>CTRL + SHİFT+ L</a:t>
            </a:r>
            <a:endParaRPr lang="tr-TR" dirty="0">
              <a:solidFill>
                <a:srgbClr val="FF0000"/>
              </a:solidFill>
              <a:effectLst>
                <a:outerShdw blurRad="38100" dist="38100" dir="2700000" algn="tl">
                  <a:srgbClr val="000000">
                    <a:alpha val="43137"/>
                  </a:srgbClr>
                </a:outerShdw>
              </a:effectLst>
            </a:endParaRPr>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endParaRPr lang="tr-TR" dirty="0"/>
          </a:p>
        </p:txBody>
      </p:sp>
      <p:pic>
        <p:nvPicPr>
          <p:cNvPr id="8194" name="Picture 2" descr="C:\Users\erhanozmen\Desktop\filtrele.JPG"/>
          <p:cNvPicPr>
            <a:picLocks noChangeAspect="1" noChangeArrowheads="1"/>
          </p:cNvPicPr>
          <p:nvPr/>
        </p:nvPicPr>
        <p:blipFill>
          <a:blip r:embed="rId2"/>
          <a:srcRect/>
          <a:stretch>
            <a:fillRect/>
          </a:stretch>
        </p:blipFill>
        <p:spPr bwMode="auto">
          <a:xfrm>
            <a:off x="500034" y="3714752"/>
            <a:ext cx="1544539" cy="2357454"/>
          </a:xfrm>
          <a:prstGeom prst="rect">
            <a:avLst/>
          </a:prstGeom>
          <a:noFill/>
        </p:spPr>
      </p:pic>
      <p:pic>
        <p:nvPicPr>
          <p:cNvPr id="8195" name="Picture 3" descr="C:\Users\erhanozmen\Desktop\aa.JPG"/>
          <p:cNvPicPr>
            <a:picLocks noChangeAspect="1" noChangeArrowheads="1"/>
          </p:cNvPicPr>
          <p:nvPr/>
        </p:nvPicPr>
        <p:blipFill>
          <a:blip r:embed="rId3"/>
          <a:srcRect/>
          <a:stretch>
            <a:fillRect/>
          </a:stretch>
        </p:blipFill>
        <p:spPr bwMode="auto">
          <a:xfrm>
            <a:off x="3214678" y="2071678"/>
            <a:ext cx="594364" cy="928694"/>
          </a:xfrm>
          <a:prstGeom prst="rect">
            <a:avLst/>
          </a:prstGeom>
          <a:noFill/>
        </p:spPr>
      </p:pic>
      <p:pic>
        <p:nvPicPr>
          <p:cNvPr id="8196" name="Picture 4" descr="C:\Users\erhanozmen\Desktop\filt.JPG"/>
          <p:cNvPicPr>
            <a:picLocks noChangeAspect="1" noChangeArrowheads="1"/>
          </p:cNvPicPr>
          <p:nvPr/>
        </p:nvPicPr>
        <p:blipFill>
          <a:blip r:embed="rId4"/>
          <a:srcRect/>
          <a:stretch>
            <a:fillRect/>
          </a:stretch>
        </p:blipFill>
        <p:spPr bwMode="auto">
          <a:xfrm>
            <a:off x="4714876" y="1643049"/>
            <a:ext cx="3857652" cy="45189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Büyüktür/Küçüktür/Eşittir</a:t>
            </a:r>
            <a:endParaRPr lang="tr-TR" dirty="0"/>
          </a:p>
        </p:txBody>
      </p:sp>
      <p:sp>
        <p:nvSpPr>
          <p:cNvPr id="3" name="2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r>
              <a:rPr lang="tr-TR" dirty="0" smtClean="0">
                <a:solidFill>
                  <a:srgbClr val="FF0000"/>
                </a:solidFill>
              </a:rPr>
              <a:t>Hizmet yılı 25’ den büyük olan kişileri bulalım</a:t>
            </a:r>
            <a:r>
              <a:rPr lang="tr-TR" dirty="0" smtClean="0">
                <a:solidFill>
                  <a:srgbClr val="00B050"/>
                </a:solidFill>
              </a:rPr>
              <a:t> </a:t>
            </a:r>
            <a:r>
              <a:rPr lang="tr-TR" sz="3200" b="1" dirty="0" smtClean="0">
                <a:solidFill>
                  <a:srgbClr val="FF0000"/>
                </a:solidFill>
              </a:rPr>
              <a:t>?</a:t>
            </a:r>
          </a:p>
          <a:p>
            <a:endParaRPr lang="tr-TR" dirty="0"/>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endParaRPr lang="tr-TR" dirty="0"/>
          </a:p>
        </p:txBody>
      </p:sp>
      <p:pic>
        <p:nvPicPr>
          <p:cNvPr id="10242" name="Picture 2" descr="C:\Users\erhanozmen\Desktop\hızmet.JPG"/>
          <p:cNvPicPr>
            <a:picLocks noChangeAspect="1" noChangeArrowheads="1"/>
          </p:cNvPicPr>
          <p:nvPr/>
        </p:nvPicPr>
        <p:blipFill>
          <a:blip r:embed="rId2"/>
          <a:srcRect/>
          <a:stretch>
            <a:fillRect/>
          </a:stretch>
        </p:blipFill>
        <p:spPr bwMode="auto">
          <a:xfrm>
            <a:off x="714348" y="3286124"/>
            <a:ext cx="2690108" cy="2413015"/>
          </a:xfrm>
          <a:prstGeom prst="rect">
            <a:avLst/>
          </a:prstGeom>
          <a:ln>
            <a:noFill/>
          </a:ln>
          <a:effectLst>
            <a:outerShdw blurRad="292100" dist="139700" dir="2700000" algn="tl" rotWithShape="0">
              <a:srgbClr val="333333">
                <a:alpha val="65000"/>
              </a:srgbClr>
            </a:outerShdw>
          </a:effectLst>
        </p:spPr>
      </p:pic>
      <p:pic>
        <p:nvPicPr>
          <p:cNvPr id="10243" name="Picture 3" descr="C:\Users\erhanozmen\Desktop\buyukkk.JPG"/>
          <p:cNvPicPr>
            <a:picLocks noChangeAspect="1" noChangeArrowheads="1"/>
          </p:cNvPicPr>
          <p:nvPr/>
        </p:nvPicPr>
        <p:blipFill>
          <a:blip r:embed="rId3"/>
          <a:srcRect/>
          <a:stretch>
            <a:fillRect/>
          </a:stretch>
        </p:blipFill>
        <p:spPr bwMode="auto">
          <a:xfrm>
            <a:off x="4572000" y="1714488"/>
            <a:ext cx="4312862"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half" idx="1"/>
          </p:nvPr>
        </p:nvSpPr>
        <p:spPr>
          <a:xfrm>
            <a:off x="457200" y="3071810"/>
            <a:ext cx="4038600" cy="3054353"/>
          </a:xfrm>
        </p:spPr>
        <p:style>
          <a:lnRef idx="2">
            <a:schemeClr val="accent3"/>
          </a:lnRef>
          <a:fillRef idx="1">
            <a:schemeClr val="lt1"/>
          </a:fillRef>
          <a:effectRef idx="0">
            <a:schemeClr val="accent3"/>
          </a:effectRef>
          <a:fontRef idx="minor">
            <a:schemeClr val="dk1"/>
          </a:fontRef>
        </p:style>
        <p:txBody>
          <a:bodyPr/>
          <a:lstStyle/>
          <a:p>
            <a:r>
              <a:rPr lang="tr-TR" sz="2600" dirty="0" smtClean="0"/>
              <a:t>Herhangi bir sayıdan büyük, küçük olanları veya iki sayı arasındaki değerleri filtrelemek için kullanılır.</a:t>
            </a:r>
          </a:p>
          <a:p>
            <a:endParaRPr lang="tr-TR" dirty="0" smtClean="0"/>
          </a:p>
          <a:p>
            <a:endParaRPr lang="tr-TR" dirty="0" smtClean="0"/>
          </a:p>
          <a:p>
            <a:pPr>
              <a:buNone/>
            </a:pPr>
            <a:endParaRPr lang="tr-TR" dirty="0"/>
          </a:p>
        </p:txBody>
      </p:sp>
      <p:sp>
        <p:nvSpPr>
          <p:cNvPr id="4" name="3 İçerik Yer Tutucusu"/>
          <p:cNvSpPr>
            <a:spLocks noGrp="1"/>
          </p:cNvSpPr>
          <p:nvPr>
            <p:ph sz="half" idx="2"/>
          </p:nvPr>
        </p:nvSpPr>
        <p:spPr>
          <a:xfrm>
            <a:off x="4648200" y="3071810"/>
            <a:ext cx="4038600" cy="3054353"/>
          </a:xfrm>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H.Y 25 den büyük olan sadece</a:t>
            </a:r>
            <a:r>
              <a:rPr lang="tr-TR" sz="2600" dirty="0" smtClean="0">
                <a:latin typeface="Arial Rounded MT Bold" pitchFamily="34" charset="0"/>
              </a:rPr>
              <a:t> </a:t>
            </a:r>
            <a:r>
              <a:rPr lang="tr-TR" sz="2600" b="1" u="sng" dirty="0" smtClean="0">
                <a:latin typeface="Arial Rounded MT Bold" pitchFamily="34" charset="0"/>
              </a:rPr>
              <a:t>Kerem</a:t>
            </a:r>
            <a:r>
              <a:rPr lang="tr-TR" sz="2600" dirty="0" smtClean="0">
                <a:latin typeface="Arial Rounded MT Bold" pitchFamily="34" charset="0"/>
              </a:rPr>
              <a:t> </a:t>
            </a:r>
            <a:r>
              <a:rPr lang="tr-TR" sz="2600" dirty="0" err="1" smtClean="0"/>
              <a:t>dir</a:t>
            </a:r>
            <a:r>
              <a:rPr lang="tr-TR" sz="2600" dirty="0" smtClean="0"/>
              <a:t>.</a:t>
            </a:r>
            <a:endParaRPr lang="tr-TR" sz="2600" dirty="0"/>
          </a:p>
        </p:txBody>
      </p:sp>
      <p:pic>
        <p:nvPicPr>
          <p:cNvPr id="11266" name="Picture 2" descr="C:\Users\erhanozmen\Desktop\arasında.JPG"/>
          <p:cNvPicPr>
            <a:picLocks noChangeAspect="1" noChangeArrowheads="1"/>
          </p:cNvPicPr>
          <p:nvPr/>
        </p:nvPicPr>
        <p:blipFill>
          <a:blip r:embed="rId2"/>
          <a:srcRect/>
          <a:stretch>
            <a:fillRect/>
          </a:stretch>
        </p:blipFill>
        <p:spPr bwMode="auto">
          <a:xfrm>
            <a:off x="642910" y="214290"/>
            <a:ext cx="7021937" cy="2786082"/>
          </a:xfrm>
          <a:prstGeom prst="rect">
            <a:avLst/>
          </a:prstGeom>
          <a:noFill/>
        </p:spPr>
      </p:pic>
      <p:pic>
        <p:nvPicPr>
          <p:cNvPr id="11267" name="Picture 3" descr="C:\Users\erhanozmen\Desktop\Ekran Alıntısı.JPG"/>
          <p:cNvPicPr>
            <a:picLocks noChangeAspect="1" noChangeArrowheads="1"/>
          </p:cNvPicPr>
          <p:nvPr/>
        </p:nvPicPr>
        <p:blipFill>
          <a:blip r:embed="rId3"/>
          <a:srcRect/>
          <a:stretch>
            <a:fillRect/>
          </a:stretch>
        </p:blipFill>
        <p:spPr bwMode="auto">
          <a:xfrm>
            <a:off x="5000628" y="4572008"/>
            <a:ext cx="3205903" cy="1000132"/>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smtClean="0"/>
              <a:t>Veri- Yinelenenleri Kaldır</a:t>
            </a:r>
            <a:endParaRPr lang="tr-TR" dirty="0"/>
          </a:p>
        </p:txBody>
      </p:sp>
      <p:sp>
        <p:nvSpPr>
          <p:cNvPr id="6" name="5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dirty="0" smtClean="0"/>
              <a:t>Tekrarlanan bilgileri kaldırmak için </a:t>
            </a:r>
            <a:r>
              <a:rPr lang="tr-TR" b="1" u="sng" dirty="0" smtClean="0"/>
              <a:t>veri –yinelenenleri kaldır</a:t>
            </a:r>
            <a:r>
              <a:rPr lang="tr-TR" dirty="0" smtClean="0"/>
              <a:t>             seçeneğini tıklarız.</a:t>
            </a:r>
            <a:endParaRPr lang="tr-TR" dirty="0"/>
          </a:p>
        </p:txBody>
      </p:sp>
      <p:pic>
        <p:nvPicPr>
          <p:cNvPr id="12290" name="Picture 2" descr="C:\Users\erhanozmen\Desktop\hop.JPG"/>
          <p:cNvPicPr>
            <a:picLocks noChangeAspect="1" noChangeArrowheads="1"/>
          </p:cNvPicPr>
          <p:nvPr/>
        </p:nvPicPr>
        <p:blipFill>
          <a:blip r:embed="rId2"/>
          <a:srcRect/>
          <a:stretch>
            <a:fillRect/>
          </a:stretch>
        </p:blipFill>
        <p:spPr bwMode="auto">
          <a:xfrm>
            <a:off x="4286248" y="2122436"/>
            <a:ext cx="928694" cy="806498"/>
          </a:xfrm>
          <a:prstGeom prst="rect">
            <a:avLst/>
          </a:prstGeom>
          <a:ln>
            <a:noFill/>
          </a:ln>
          <a:effectLst>
            <a:outerShdw blurRad="292100" dist="139700" dir="2700000" algn="tl" rotWithShape="0">
              <a:srgbClr val="333333">
                <a:alpha val="65000"/>
              </a:srgbClr>
            </a:outerShdw>
          </a:effectLst>
        </p:spPr>
      </p:pic>
      <p:pic>
        <p:nvPicPr>
          <p:cNvPr id="12291" name="Picture 3" descr="C:\Users\erhanozmen\Desktop\kaldırdılar.JPG"/>
          <p:cNvPicPr>
            <a:picLocks noChangeAspect="1" noChangeArrowheads="1"/>
          </p:cNvPicPr>
          <p:nvPr/>
        </p:nvPicPr>
        <p:blipFill>
          <a:blip r:embed="rId3"/>
          <a:srcRect/>
          <a:stretch>
            <a:fillRect/>
          </a:stretch>
        </p:blipFill>
        <p:spPr bwMode="auto">
          <a:xfrm>
            <a:off x="1357290" y="3071810"/>
            <a:ext cx="6715172" cy="30936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 doğrulama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Hücrelere girilecek sayıları belirlemek sizin elinizde.</a:t>
            </a:r>
          </a:p>
          <a:p>
            <a:r>
              <a:rPr lang="tr-TR" sz="2600" dirty="0" smtClean="0"/>
              <a:t>Örneğin alınacak ikramiye 100 sayısından fazla olamasın.</a:t>
            </a:r>
          </a:p>
          <a:p>
            <a:r>
              <a:rPr lang="tr-TR" sz="2600" dirty="0" smtClean="0"/>
              <a:t>Bu durumda hücreler seçilir </a:t>
            </a:r>
            <a:r>
              <a:rPr lang="tr-TR" sz="2600" b="1" dirty="0" smtClean="0">
                <a:solidFill>
                  <a:srgbClr val="FF0000"/>
                </a:solidFill>
              </a:rPr>
              <a:t>veri menüsü ve veri doğrulama </a:t>
            </a:r>
            <a:r>
              <a:rPr lang="tr-TR" sz="2600" dirty="0" smtClean="0"/>
              <a:t>seçilir.</a:t>
            </a:r>
            <a:endParaRPr lang="tr-TR" sz="2600" dirty="0"/>
          </a:p>
        </p:txBody>
      </p:sp>
      <p:pic>
        <p:nvPicPr>
          <p:cNvPr id="13314" name="Picture 2" descr="C:\Users\erhanozmen\Desktop\verrr.JPG"/>
          <p:cNvPicPr>
            <a:picLocks noChangeAspect="1" noChangeArrowheads="1"/>
          </p:cNvPicPr>
          <p:nvPr/>
        </p:nvPicPr>
        <p:blipFill>
          <a:blip r:embed="rId2"/>
          <a:srcRect/>
          <a:stretch>
            <a:fillRect/>
          </a:stretch>
        </p:blipFill>
        <p:spPr bwMode="auto">
          <a:xfrm>
            <a:off x="3500430" y="3429000"/>
            <a:ext cx="3456537" cy="23574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 doğrulama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800" dirty="0" smtClean="0"/>
              <a:t>Tüm sayı seçeneği seçilir ve 0-100 arasında sayılara izin verilir.</a:t>
            </a:r>
            <a:endParaRPr lang="tr-TR" sz="2800" dirty="0"/>
          </a:p>
        </p:txBody>
      </p:sp>
      <p:pic>
        <p:nvPicPr>
          <p:cNvPr id="14338" name="Picture 2" descr="C:\Users\erhanozmen\Desktop\tüm sayı.JPG"/>
          <p:cNvPicPr>
            <a:picLocks noChangeAspect="1" noChangeArrowheads="1"/>
          </p:cNvPicPr>
          <p:nvPr/>
        </p:nvPicPr>
        <p:blipFill>
          <a:blip r:embed="rId2"/>
          <a:srcRect/>
          <a:stretch>
            <a:fillRect/>
          </a:stretch>
        </p:blipFill>
        <p:spPr bwMode="auto">
          <a:xfrm>
            <a:off x="571472" y="2786058"/>
            <a:ext cx="3771900" cy="3009900"/>
          </a:xfrm>
          <a:prstGeom prst="rect">
            <a:avLst/>
          </a:prstGeom>
          <a:ln>
            <a:noFill/>
          </a:ln>
          <a:effectLst>
            <a:outerShdw blurRad="292100" dist="139700" dir="2700000" algn="tl" rotWithShape="0">
              <a:srgbClr val="333333">
                <a:alpha val="65000"/>
              </a:srgbClr>
            </a:outerShdw>
          </a:effectLst>
        </p:spPr>
      </p:pic>
      <p:pic>
        <p:nvPicPr>
          <p:cNvPr id="14339" name="Picture 3" descr="C:\Users\erhanozmen\Desktop\tmm.JPG"/>
          <p:cNvPicPr>
            <a:picLocks noChangeAspect="1" noChangeArrowheads="1"/>
          </p:cNvPicPr>
          <p:nvPr/>
        </p:nvPicPr>
        <p:blipFill>
          <a:blip r:embed="rId3"/>
          <a:srcRect/>
          <a:stretch>
            <a:fillRect/>
          </a:stretch>
        </p:blipFill>
        <p:spPr bwMode="auto">
          <a:xfrm>
            <a:off x="4643438" y="2786058"/>
            <a:ext cx="3733800" cy="3009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 doğrulama- Girdi iletisi</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Veri doğrulama yapılmış hücre üzerine gelince yazması gereken yazının adıdır.</a:t>
            </a:r>
          </a:p>
          <a:p>
            <a:endParaRPr lang="tr-TR" dirty="0"/>
          </a:p>
        </p:txBody>
      </p:sp>
      <p:pic>
        <p:nvPicPr>
          <p:cNvPr id="15362" name="Picture 2" descr="C:\Users\erhanozmen\Desktop\grems.JPG"/>
          <p:cNvPicPr>
            <a:picLocks noChangeAspect="1" noChangeArrowheads="1"/>
          </p:cNvPicPr>
          <p:nvPr/>
        </p:nvPicPr>
        <p:blipFill>
          <a:blip r:embed="rId2"/>
          <a:srcRect/>
          <a:stretch>
            <a:fillRect/>
          </a:stretch>
        </p:blipFill>
        <p:spPr bwMode="auto">
          <a:xfrm>
            <a:off x="500034" y="2643182"/>
            <a:ext cx="4210306" cy="3357586"/>
          </a:xfrm>
          <a:prstGeom prst="rect">
            <a:avLst/>
          </a:prstGeom>
          <a:ln>
            <a:noFill/>
          </a:ln>
          <a:effectLst>
            <a:outerShdw blurRad="292100" dist="139700" dir="2700000" algn="tl" rotWithShape="0">
              <a:srgbClr val="333333">
                <a:alpha val="65000"/>
              </a:srgbClr>
            </a:outerShdw>
          </a:effectLst>
        </p:spPr>
      </p:pic>
      <p:pic>
        <p:nvPicPr>
          <p:cNvPr id="15363" name="Picture 3" descr="C:\Users\erhanozmen\Desktop\yaa.JPG"/>
          <p:cNvPicPr>
            <a:picLocks noChangeAspect="1" noChangeArrowheads="1"/>
          </p:cNvPicPr>
          <p:nvPr/>
        </p:nvPicPr>
        <p:blipFill>
          <a:blip r:embed="rId3"/>
          <a:srcRect/>
          <a:stretch>
            <a:fillRect/>
          </a:stretch>
        </p:blipFill>
        <p:spPr bwMode="auto">
          <a:xfrm>
            <a:off x="4857752" y="3071810"/>
            <a:ext cx="4071966" cy="2301546"/>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Excel’ de Neler yapabiliriz </a:t>
            </a:r>
            <a:r>
              <a:rPr lang="tr-TR" sz="6600" b="1" dirty="0" smtClean="0">
                <a:solidFill>
                  <a:srgbClr val="FFC000"/>
                </a:solidFill>
              </a:rPr>
              <a:t>?</a:t>
            </a:r>
            <a:endParaRPr lang="tr-TR" sz="6600" b="1" dirty="0">
              <a:solidFill>
                <a:srgbClr val="FFC000"/>
              </a:solidFill>
            </a:endParaRPr>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defRPr/>
            </a:pPr>
            <a:r>
              <a:rPr lang="tr-TR" sz="2600" dirty="0" smtClean="0">
                <a:solidFill>
                  <a:schemeClr val="tx1"/>
                </a:solidFill>
              </a:rPr>
              <a:t>Temel aritmetik işlemler  </a:t>
            </a:r>
            <a:r>
              <a:rPr lang="tr-TR" sz="2600" dirty="0" smtClean="0">
                <a:solidFill>
                  <a:srgbClr val="FF0000"/>
                </a:solidFill>
              </a:rPr>
              <a:t>(4 işlem)</a:t>
            </a:r>
          </a:p>
          <a:p>
            <a:pPr>
              <a:defRPr/>
            </a:pPr>
            <a:r>
              <a:rPr lang="tr-TR" sz="2600" dirty="0" smtClean="0">
                <a:solidFill>
                  <a:schemeClr val="tx1"/>
                </a:solidFill>
              </a:rPr>
              <a:t>Mantıksal karşılaştırma işlemleri  </a:t>
            </a:r>
            <a:r>
              <a:rPr lang="tr-TR" sz="2600" dirty="0" smtClean="0">
                <a:solidFill>
                  <a:srgbClr val="FF0000"/>
                </a:solidFill>
              </a:rPr>
              <a:t>(&gt;,&gt;=,&lt;,&lt;= ,…)</a:t>
            </a:r>
          </a:p>
          <a:p>
            <a:pPr>
              <a:defRPr/>
            </a:pPr>
            <a:r>
              <a:rPr lang="tr-TR" sz="2600" dirty="0" smtClean="0">
                <a:solidFill>
                  <a:schemeClr val="tx1"/>
                </a:solidFill>
              </a:rPr>
              <a:t>Fonksiyonlar</a:t>
            </a:r>
          </a:p>
          <a:p>
            <a:pPr lvl="1">
              <a:buFont typeface="Arial" pitchFamily="34" charset="0"/>
              <a:buChar char="•"/>
              <a:defRPr/>
            </a:pPr>
            <a:r>
              <a:rPr lang="tr-TR" sz="2600" dirty="0" smtClean="0">
                <a:solidFill>
                  <a:schemeClr val="tx1"/>
                </a:solidFill>
              </a:rPr>
              <a:t>Metin fonksiyonları   </a:t>
            </a:r>
            <a:r>
              <a:rPr lang="tr-TR" sz="2600" dirty="0" smtClean="0">
                <a:solidFill>
                  <a:srgbClr val="FF0000"/>
                </a:solidFill>
              </a:rPr>
              <a:t>(birleştir, uzunluk, …)</a:t>
            </a:r>
          </a:p>
          <a:p>
            <a:pPr lvl="1">
              <a:buFont typeface="Arial" pitchFamily="34" charset="0"/>
              <a:buChar char="•"/>
              <a:defRPr/>
            </a:pPr>
            <a:r>
              <a:rPr lang="tr-TR" sz="2600" dirty="0" smtClean="0">
                <a:solidFill>
                  <a:schemeClr val="tx1"/>
                </a:solidFill>
              </a:rPr>
              <a:t>Tarih fonksiyonları  </a:t>
            </a:r>
            <a:r>
              <a:rPr lang="tr-TR" sz="2600" dirty="0" smtClean="0">
                <a:solidFill>
                  <a:srgbClr val="FF0000"/>
                </a:solidFill>
              </a:rPr>
              <a:t>(bugün, şimdi,…)</a:t>
            </a:r>
          </a:p>
          <a:p>
            <a:pPr lvl="1">
              <a:buFont typeface="Arial" pitchFamily="34" charset="0"/>
              <a:buChar char="•"/>
              <a:defRPr/>
            </a:pPr>
            <a:r>
              <a:rPr lang="tr-TR" sz="2600" dirty="0" smtClean="0">
                <a:solidFill>
                  <a:schemeClr val="tx1"/>
                </a:solidFill>
              </a:rPr>
              <a:t>Matematiksel fonksiyonlar   </a:t>
            </a:r>
            <a:r>
              <a:rPr lang="tr-TR" sz="2600" dirty="0" smtClean="0">
                <a:solidFill>
                  <a:srgbClr val="FF0000"/>
                </a:solidFill>
              </a:rPr>
              <a:t>(</a:t>
            </a:r>
            <a:r>
              <a:rPr lang="tr-TR" sz="2600" dirty="0" err="1" smtClean="0">
                <a:solidFill>
                  <a:srgbClr val="FF0000"/>
                </a:solidFill>
              </a:rPr>
              <a:t>mod</a:t>
            </a:r>
            <a:r>
              <a:rPr lang="tr-TR" sz="2600" dirty="0" smtClean="0">
                <a:solidFill>
                  <a:srgbClr val="FF0000"/>
                </a:solidFill>
              </a:rPr>
              <a:t>, yuvarla, karekök,…)</a:t>
            </a:r>
          </a:p>
          <a:p>
            <a:pPr>
              <a:defRPr/>
            </a:pPr>
            <a:r>
              <a:rPr lang="tr-TR" sz="2600" dirty="0" smtClean="0">
                <a:solidFill>
                  <a:schemeClr val="tx1"/>
                </a:solidFill>
              </a:rPr>
              <a:t>Grafik işlemleri</a:t>
            </a:r>
          </a:p>
          <a:p>
            <a:pPr>
              <a:defRPr/>
            </a:pPr>
            <a:r>
              <a:rPr lang="tr-TR" sz="2600" dirty="0" smtClean="0">
                <a:solidFill>
                  <a:schemeClr val="tx1"/>
                </a:solidFill>
              </a:rPr>
              <a:t>Tablo Oluşturma İşlemleri</a:t>
            </a:r>
            <a:endParaRPr lang="tr-TR" sz="2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 doğrulama- Hata uyarısı</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İzin verilen verinin dışında veri girilmeye çalışıldığında verilen uyarıdır.</a:t>
            </a:r>
          </a:p>
          <a:p>
            <a:r>
              <a:rPr lang="tr-TR" dirty="0" smtClean="0"/>
              <a:t> </a:t>
            </a:r>
            <a:endParaRPr lang="tr-TR" dirty="0"/>
          </a:p>
        </p:txBody>
      </p:sp>
      <p:pic>
        <p:nvPicPr>
          <p:cNvPr id="16386" name="Picture 2" descr="C:\Users\erhanozmen\Desktop\yavas.JPG"/>
          <p:cNvPicPr>
            <a:picLocks noChangeAspect="1" noChangeArrowheads="1"/>
          </p:cNvPicPr>
          <p:nvPr/>
        </p:nvPicPr>
        <p:blipFill>
          <a:blip r:embed="rId2"/>
          <a:srcRect/>
          <a:stretch>
            <a:fillRect/>
          </a:stretch>
        </p:blipFill>
        <p:spPr bwMode="auto">
          <a:xfrm>
            <a:off x="571472" y="2714620"/>
            <a:ext cx="3896224" cy="3071834"/>
          </a:xfrm>
          <a:prstGeom prst="rect">
            <a:avLst/>
          </a:prstGeom>
          <a:ln>
            <a:noFill/>
          </a:ln>
          <a:effectLst>
            <a:outerShdw blurRad="292100" dist="139700" dir="2700000" algn="tl" rotWithShape="0">
              <a:srgbClr val="333333">
                <a:alpha val="65000"/>
              </a:srgbClr>
            </a:outerShdw>
          </a:effectLst>
        </p:spPr>
      </p:pic>
      <p:pic>
        <p:nvPicPr>
          <p:cNvPr id="16387" name="Picture 3" descr="C:\Users\erhanozmen\Desktop\hııı.JPG"/>
          <p:cNvPicPr>
            <a:picLocks noChangeAspect="1" noChangeArrowheads="1"/>
          </p:cNvPicPr>
          <p:nvPr/>
        </p:nvPicPr>
        <p:blipFill>
          <a:blip r:embed="rId3"/>
          <a:srcRect/>
          <a:stretch>
            <a:fillRect/>
          </a:stretch>
        </p:blipFill>
        <p:spPr bwMode="auto">
          <a:xfrm>
            <a:off x="4705320" y="3071810"/>
            <a:ext cx="4438680" cy="22461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Veri giriş listeleri oluşturmak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t>Seçenekleri daha önceden belli hücrelere bilgi girişi yapmak için kullanılır.</a:t>
            </a:r>
          </a:p>
          <a:p>
            <a:endParaRPr lang="tr-TR" dirty="0"/>
          </a:p>
        </p:txBody>
      </p:sp>
      <p:pic>
        <p:nvPicPr>
          <p:cNvPr id="17410" name="Picture 2" descr="C:\Users\erhanozmen\Desktop\EVET.JPG"/>
          <p:cNvPicPr>
            <a:picLocks noChangeAspect="1" noChangeArrowheads="1"/>
          </p:cNvPicPr>
          <p:nvPr/>
        </p:nvPicPr>
        <p:blipFill>
          <a:blip r:embed="rId2"/>
          <a:srcRect/>
          <a:stretch>
            <a:fillRect/>
          </a:stretch>
        </p:blipFill>
        <p:spPr bwMode="auto">
          <a:xfrm>
            <a:off x="571472" y="2786058"/>
            <a:ext cx="4036135" cy="3214710"/>
          </a:xfrm>
          <a:prstGeom prst="rect">
            <a:avLst/>
          </a:prstGeom>
          <a:ln>
            <a:noFill/>
          </a:ln>
          <a:effectLst>
            <a:outerShdw blurRad="292100" dist="139700" dir="2700000" algn="tl" rotWithShape="0">
              <a:srgbClr val="333333">
                <a:alpha val="65000"/>
              </a:srgbClr>
            </a:outerShdw>
          </a:effectLst>
        </p:spPr>
      </p:pic>
      <p:pic>
        <p:nvPicPr>
          <p:cNvPr id="17411" name="Picture 3" descr="C:\Users\erhanozmen\Desktop\HAY.JPG"/>
          <p:cNvPicPr>
            <a:picLocks noChangeAspect="1" noChangeArrowheads="1"/>
          </p:cNvPicPr>
          <p:nvPr/>
        </p:nvPicPr>
        <p:blipFill>
          <a:blip r:embed="rId3"/>
          <a:srcRect/>
          <a:stretch>
            <a:fillRect/>
          </a:stretch>
        </p:blipFill>
        <p:spPr bwMode="auto">
          <a:xfrm>
            <a:off x="4714876" y="3214686"/>
            <a:ext cx="3932814"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Hazır listeleri veri doğrulamada kullanmak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Veri doğrulama da liste özelliğini kullanırken yapmak istediğimiz liste tabloda ise direk onları </a:t>
            </a:r>
            <a:r>
              <a:rPr lang="tr-TR" sz="2600" dirty="0" err="1" smtClean="0"/>
              <a:t>şeçerek</a:t>
            </a:r>
            <a:r>
              <a:rPr lang="tr-TR" sz="2600" dirty="0" smtClean="0"/>
              <a:t> liste oluşturabiliriz.</a:t>
            </a:r>
            <a:endParaRPr lang="tr-TR" sz="2600" dirty="0"/>
          </a:p>
        </p:txBody>
      </p:sp>
      <p:pic>
        <p:nvPicPr>
          <p:cNvPr id="18434" name="Picture 2" descr="C:\Users\erhanozmen\Desktop\otomotte.JPG"/>
          <p:cNvPicPr>
            <a:picLocks noChangeAspect="1" noChangeArrowheads="1"/>
          </p:cNvPicPr>
          <p:nvPr/>
        </p:nvPicPr>
        <p:blipFill>
          <a:blip r:embed="rId2"/>
          <a:srcRect/>
          <a:stretch>
            <a:fillRect/>
          </a:stretch>
        </p:blipFill>
        <p:spPr bwMode="auto">
          <a:xfrm>
            <a:off x="928662" y="2857496"/>
            <a:ext cx="7124701" cy="3390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Hazır listeleri veri doğrulamada kullanmak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Görüldüğü gibi </a:t>
            </a:r>
            <a:r>
              <a:rPr lang="tr-TR" sz="2800" dirty="0" smtClean="0">
                <a:solidFill>
                  <a:srgbClr val="00B050"/>
                </a:solidFill>
              </a:rPr>
              <a:t>E5 ile E9 </a:t>
            </a:r>
            <a:r>
              <a:rPr lang="tr-TR" sz="2600" dirty="0" smtClean="0"/>
              <a:t>arasında hücrelerin değerleri açılır liste haline dönüştü.</a:t>
            </a:r>
            <a:endParaRPr lang="tr-TR" sz="2600" dirty="0"/>
          </a:p>
        </p:txBody>
      </p:sp>
      <p:pic>
        <p:nvPicPr>
          <p:cNvPr id="19458" name="Picture 2" descr="C:\Users\erhanozmen\Desktop\grl.JPG"/>
          <p:cNvPicPr>
            <a:picLocks noChangeAspect="1" noChangeArrowheads="1"/>
          </p:cNvPicPr>
          <p:nvPr/>
        </p:nvPicPr>
        <p:blipFill>
          <a:blip r:embed="rId2"/>
          <a:srcRect/>
          <a:stretch>
            <a:fillRect/>
          </a:stretch>
        </p:blipFill>
        <p:spPr bwMode="auto">
          <a:xfrm>
            <a:off x="1214414" y="2786058"/>
            <a:ext cx="4572032" cy="276070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V.D. İle aralığa aynı değerin girilmesini önlemek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C2 İle C6 seçip veri doğrulamadan </a:t>
            </a:r>
            <a:r>
              <a:rPr lang="tr-TR" sz="2600" dirty="0" smtClean="0">
                <a:solidFill>
                  <a:srgbClr val="00B050"/>
                </a:solidFill>
              </a:rPr>
              <a:t>özel </a:t>
            </a:r>
            <a:r>
              <a:rPr lang="tr-TR" sz="2600" dirty="0" smtClean="0"/>
              <a:t>seçiyoruz. Ardından </a:t>
            </a:r>
            <a:r>
              <a:rPr lang="tr-TR" sz="2600" b="1" dirty="0" smtClean="0"/>
              <a:t>EĞERSAY($C2:$C6;C1)=1  </a:t>
            </a:r>
            <a:r>
              <a:rPr lang="tr-TR" sz="2600" dirty="0" smtClean="0"/>
              <a:t>formülünü yazıyorum.</a:t>
            </a:r>
            <a:endParaRPr lang="tr-TR" sz="2600" dirty="0"/>
          </a:p>
        </p:txBody>
      </p:sp>
      <p:pic>
        <p:nvPicPr>
          <p:cNvPr id="20482" name="Picture 2" descr="C:\Users\erhanozmen\Desktop\olan var.JPG"/>
          <p:cNvPicPr>
            <a:picLocks noChangeAspect="1" noChangeArrowheads="1"/>
          </p:cNvPicPr>
          <p:nvPr/>
        </p:nvPicPr>
        <p:blipFill>
          <a:blip r:embed="rId2"/>
          <a:srcRect/>
          <a:stretch>
            <a:fillRect/>
          </a:stretch>
        </p:blipFill>
        <p:spPr bwMode="auto">
          <a:xfrm>
            <a:off x="714348" y="2714620"/>
            <a:ext cx="7534274" cy="34353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V.D. İle aralığa aynı değerin girilmesini önlemek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İki kez </a:t>
            </a:r>
            <a:r>
              <a:rPr lang="tr-TR" sz="2800" b="1" dirty="0" smtClean="0"/>
              <a:t>60</a:t>
            </a:r>
            <a:r>
              <a:rPr lang="tr-TR" sz="2600" dirty="0" smtClean="0"/>
              <a:t> değerini girmeyi denersek ,bize izin vermeyecektir.</a:t>
            </a:r>
            <a:endParaRPr lang="tr-TR" sz="2600" dirty="0"/>
          </a:p>
        </p:txBody>
      </p:sp>
      <p:pic>
        <p:nvPicPr>
          <p:cNvPr id="21506" name="Picture 2" descr="C:\Users\erhanozmen\Desktop\ıkın.JPG"/>
          <p:cNvPicPr>
            <a:picLocks noChangeAspect="1" noChangeArrowheads="1"/>
          </p:cNvPicPr>
          <p:nvPr/>
        </p:nvPicPr>
        <p:blipFill>
          <a:blip r:embed="rId2"/>
          <a:srcRect/>
          <a:stretch>
            <a:fillRect/>
          </a:stretch>
        </p:blipFill>
        <p:spPr bwMode="auto">
          <a:xfrm>
            <a:off x="785786" y="2786058"/>
            <a:ext cx="7461951" cy="30003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Farklı sütunları baz alarak Veri doğrulama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Örneğin; </a:t>
            </a:r>
            <a:r>
              <a:rPr lang="tr-TR" sz="2600" b="1" dirty="0" smtClean="0">
                <a:solidFill>
                  <a:srgbClr val="00B050"/>
                </a:solidFill>
              </a:rPr>
              <a:t>A</a:t>
            </a:r>
            <a:r>
              <a:rPr lang="tr-TR" sz="2600" dirty="0" smtClean="0"/>
              <a:t> sütununda bulunan sadece </a:t>
            </a:r>
            <a:r>
              <a:rPr lang="tr-TR" sz="2800" b="1" dirty="0" smtClean="0">
                <a:solidFill>
                  <a:srgbClr val="FF0000"/>
                </a:solidFill>
              </a:rPr>
              <a:t>Ali</a:t>
            </a:r>
            <a:r>
              <a:rPr lang="tr-TR" sz="2600" dirty="0" smtClean="0"/>
              <a:t>’lere </a:t>
            </a:r>
            <a:r>
              <a:rPr lang="tr-TR" sz="2600" b="1" dirty="0" smtClean="0">
                <a:solidFill>
                  <a:srgbClr val="00B050"/>
                </a:solidFill>
              </a:rPr>
              <a:t>C</a:t>
            </a:r>
            <a:r>
              <a:rPr lang="tr-TR" sz="2600" dirty="0" smtClean="0"/>
              <a:t> sütunun da İkramiye verilebilsin isteyelim.</a:t>
            </a:r>
            <a:endParaRPr lang="tr-TR" sz="2600" dirty="0"/>
          </a:p>
        </p:txBody>
      </p:sp>
      <p:pic>
        <p:nvPicPr>
          <p:cNvPr id="22530" name="Picture 2" descr="C:\Users\erhanozmen\Desktop\dıdıdı.JPG"/>
          <p:cNvPicPr>
            <a:picLocks noChangeAspect="1" noChangeArrowheads="1"/>
          </p:cNvPicPr>
          <p:nvPr/>
        </p:nvPicPr>
        <p:blipFill>
          <a:blip r:embed="rId2"/>
          <a:srcRect/>
          <a:stretch>
            <a:fillRect/>
          </a:stretch>
        </p:blipFill>
        <p:spPr bwMode="auto">
          <a:xfrm>
            <a:off x="857224" y="2643182"/>
            <a:ext cx="4445033" cy="3214710"/>
          </a:xfrm>
          <a:prstGeom prst="rect">
            <a:avLst/>
          </a:prstGeom>
          <a:ln>
            <a:noFill/>
          </a:ln>
          <a:effectLst>
            <a:outerShdw blurRad="292100" dist="139700" dir="2700000" algn="tl" rotWithShape="0">
              <a:srgbClr val="333333">
                <a:alpha val="65000"/>
              </a:srgbClr>
            </a:outerShdw>
          </a:effectLst>
        </p:spPr>
      </p:pic>
      <p:sp>
        <p:nvSpPr>
          <p:cNvPr id="5" name="4 Sağ Ok"/>
          <p:cNvSpPr/>
          <p:nvPr/>
        </p:nvSpPr>
        <p:spPr>
          <a:xfrm>
            <a:off x="4214810" y="3714752"/>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4214810" y="4071942"/>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a:off x="4214810" y="5429264"/>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Farklı sütunları baz alarak Veri doğrulama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C sütununu seçeli veri doğrulamadan özeli seçelim ve formül bölümüne </a:t>
            </a:r>
            <a:r>
              <a:rPr lang="tr-TR" sz="2600" b="1" dirty="0" smtClean="0"/>
              <a:t>=A2=“Ali” </a:t>
            </a:r>
            <a:r>
              <a:rPr lang="tr-TR" sz="2600" dirty="0" smtClean="0"/>
              <a:t>yazalım. </a:t>
            </a:r>
            <a:endParaRPr lang="tr-TR" sz="2600" dirty="0"/>
          </a:p>
        </p:txBody>
      </p:sp>
      <p:pic>
        <p:nvPicPr>
          <p:cNvPr id="23554" name="Picture 2" descr="C:\Users\erhanozmen\Desktop\cannı.JPG"/>
          <p:cNvPicPr>
            <a:picLocks noChangeAspect="1" noChangeArrowheads="1"/>
          </p:cNvPicPr>
          <p:nvPr/>
        </p:nvPicPr>
        <p:blipFill>
          <a:blip r:embed="rId2"/>
          <a:srcRect/>
          <a:stretch>
            <a:fillRect/>
          </a:stretch>
        </p:blipFill>
        <p:spPr bwMode="auto">
          <a:xfrm>
            <a:off x="785786" y="2643182"/>
            <a:ext cx="7327499" cy="32861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Farklı sütunları baz alarak Veri doğrulama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800" dirty="0" smtClean="0">
                <a:solidFill>
                  <a:srgbClr val="FF0000"/>
                </a:solidFill>
              </a:rPr>
              <a:t>Kerem</a:t>
            </a:r>
            <a:r>
              <a:rPr lang="tr-TR" sz="2600" dirty="0" smtClean="0"/>
              <a:t> için ikramiye girmeye çalıştığımda bana uyarı verecektir.</a:t>
            </a:r>
            <a:endParaRPr lang="tr-TR" sz="2600" dirty="0"/>
          </a:p>
        </p:txBody>
      </p:sp>
      <p:pic>
        <p:nvPicPr>
          <p:cNvPr id="24578" name="Picture 2" descr="C:\Users\erhanozmen\Desktop\abababa.JPG"/>
          <p:cNvPicPr>
            <a:picLocks noChangeAspect="1" noChangeArrowheads="1"/>
          </p:cNvPicPr>
          <p:nvPr/>
        </p:nvPicPr>
        <p:blipFill>
          <a:blip r:embed="rId2"/>
          <a:srcRect/>
          <a:stretch>
            <a:fillRect/>
          </a:stretch>
        </p:blipFill>
        <p:spPr bwMode="auto">
          <a:xfrm>
            <a:off x="1000100" y="2786058"/>
            <a:ext cx="6580940" cy="30718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Veri doğrulama ile önceki tarihe bilgi girişini engellemek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Kasa programları oluştururken, günlük bilgileri girerken , günün tarihinden başka tarih girilmesini engelleyebilirsiniz.</a:t>
            </a:r>
          </a:p>
          <a:p>
            <a:r>
              <a:rPr lang="tr-TR" sz="2600" dirty="0" smtClean="0"/>
              <a:t>Tarih girilecek hücre sütunlarını seçelim ve </a:t>
            </a:r>
            <a:r>
              <a:rPr lang="tr-TR" sz="2600" b="1" dirty="0" smtClean="0"/>
              <a:t>veri doğrulama </a:t>
            </a:r>
            <a:r>
              <a:rPr lang="tr-TR" sz="2600" dirty="0" smtClean="0"/>
              <a:t>simgesine tıklayalım.</a:t>
            </a:r>
          </a:p>
          <a:p>
            <a:r>
              <a:rPr lang="tr-TR" sz="2600" u="sng" dirty="0" smtClean="0"/>
              <a:t>İzin verilen </a:t>
            </a:r>
            <a:r>
              <a:rPr lang="tr-TR" sz="2600" dirty="0" smtClean="0"/>
              <a:t>kısmını </a:t>
            </a:r>
            <a:r>
              <a:rPr lang="tr-TR" sz="2800" b="1" dirty="0" smtClean="0">
                <a:solidFill>
                  <a:srgbClr val="FF0000"/>
                </a:solidFill>
              </a:rPr>
              <a:t>tarih</a:t>
            </a:r>
            <a:r>
              <a:rPr lang="tr-TR" sz="2600" dirty="0" smtClean="0"/>
              <a:t> </a:t>
            </a:r>
            <a:r>
              <a:rPr lang="tr-TR" sz="2600" u="sng" dirty="0" smtClean="0"/>
              <a:t>veri</a:t>
            </a:r>
            <a:r>
              <a:rPr lang="tr-TR" sz="2600" dirty="0" smtClean="0"/>
              <a:t> kısmını da </a:t>
            </a:r>
            <a:r>
              <a:rPr lang="tr-TR" sz="2800" b="1" dirty="0" smtClean="0">
                <a:solidFill>
                  <a:srgbClr val="FF0000"/>
                </a:solidFill>
              </a:rPr>
              <a:t>eşit</a:t>
            </a:r>
            <a:r>
              <a:rPr lang="tr-TR" sz="2600" dirty="0" smtClean="0"/>
              <a:t> yapalım.</a:t>
            </a:r>
          </a:p>
          <a:p>
            <a:r>
              <a:rPr lang="tr-TR" sz="2600" dirty="0" smtClean="0"/>
              <a:t>En alt kısımda ki </a:t>
            </a:r>
            <a:r>
              <a:rPr lang="tr-TR" sz="2600" u="sng" dirty="0" smtClean="0"/>
              <a:t>tarih</a:t>
            </a:r>
            <a:r>
              <a:rPr lang="tr-TR" sz="2600" dirty="0" smtClean="0"/>
              <a:t> bölümüne </a:t>
            </a:r>
            <a:r>
              <a:rPr lang="tr-TR" sz="2800" b="1" dirty="0" smtClean="0">
                <a:solidFill>
                  <a:srgbClr val="FF0000"/>
                </a:solidFill>
              </a:rPr>
              <a:t>=BUGÜN() </a:t>
            </a:r>
            <a:r>
              <a:rPr lang="tr-TR" sz="2600" dirty="0" smtClean="0"/>
              <a:t>yazalım ve tamam düğmesine tıklayalım.</a:t>
            </a:r>
            <a:endParaRPr lang="tr-TR" sz="2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Excel - Hücreler</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lnSpc>
                <a:spcPts val="3300"/>
              </a:lnSpc>
              <a:spcBef>
                <a:spcPts val="0"/>
              </a:spcBef>
              <a:buNone/>
              <a:defRPr/>
            </a:pPr>
            <a:r>
              <a:rPr lang="tr-TR" b="1" dirty="0" smtClean="0">
                <a:solidFill>
                  <a:schemeClr val="accent1">
                    <a:lumMod val="75000"/>
                  </a:schemeClr>
                </a:solidFill>
              </a:rPr>
              <a:t>Excel’ de hücrelere hangi değerler girilebilir?</a:t>
            </a:r>
          </a:p>
          <a:p>
            <a:pPr>
              <a:lnSpc>
                <a:spcPts val="1400"/>
              </a:lnSpc>
              <a:spcBef>
                <a:spcPts val="0"/>
              </a:spcBef>
              <a:defRPr/>
            </a:pPr>
            <a:endParaRPr lang="tr-TR" sz="2600" dirty="0" smtClean="0">
              <a:solidFill>
                <a:schemeClr val="tx1">
                  <a:lumMod val="75000"/>
                  <a:lumOff val="25000"/>
                </a:schemeClr>
              </a:solidFill>
            </a:endParaRPr>
          </a:p>
          <a:p>
            <a:pPr>
              <a:buFont typeface="Wingdings" pitchFamily="2" charset="2"/>
              <a:buChar char="Ø"/>
              <a:defRPr/>
            </a:pPr>
            <a:r>
              <a:rPr lang="tr-TR" sz="2800" dirty="0" smtClean="0">
                <a:solidFill>
                  <a:schemeClr val="tx1">
                    <a:lumMod val="95000"/>
                    <a:lumOff val="5000"/>
                  </a:schemeClr>
                </a:solidFill>
              </a:rPr>
              <a:t>Metin</a:t>
            </a:r>
          </a:p>
          <a:p>
            <a:pPr>
              <a:buFont typeface="Wingdings" pitchFamily="2" charset="2"/>
              <a:buChar char="Ø"/>
              <a:defRPr/>
            </a:pPr>
            <a:r>
              <a:rPr lang="tr-TR" sz="2800" dirty="0" smtClean="0">
                <a:solidFill>
                  <a:schemeClr val="tx1">
                    <a:lumMod val="95000"/>
                    <a:lumOff val="5000"/>
                  </a:schemeClr>
                </a:solidFill>
              </a:rPr>
              <a:t>Rakam</a:t>
            </a:r>
          </a:p>
          <a:p>
            <a:pPr>
              <a:buFont typeface="Wingdings" pitchFamily="2" charset="2"/>
              <a:buChar char="Ø"/>
              <a:defRPr/>
            </a:pPr>
            <a:r>
              <a:rPr lang="tr-TR" sz="2800" dirty="0" smtClean="0">
                <a:solidFill>
                  <a:schemeClr val="tx1">
                    <a:lumMod val="95000"/>
                    <a:lumOff val="5000"/>
                  </a:schemeClr>
                </a:solidFill>
              </a:rPr>
              <a:t>Tarih ve Saat</a:t>
            </a:r>
          </a:p>
          <a:p>
            <a:pPr>
              <a:buFont typeface="Wingdings" pitchFamily="2" charset="2"/>
              <a:buChar char="Ø"/>
              <a:defRPr/>
            </a:pPr>
            <a:r>
              <a:rPr lang="tr-TR" sz="2800" dirty="0" smtClean="0">
                <a:solidFill>
                  <a:schemeClr val="tx1">
                    <a:lumMod val="95000"/>
                    <a:lumOff val="5000"/>
                  </a:schemeClr>
                </a:solidFill>
              </a:rPr>
              <a:t>Formül</a:t>
            </a:r>
          </a:p>
        </p:txBody>
      </p:sp>
      <p:pic>
        <p:nvPicPr>
          <p:cNvPr id="30722" name="Picture 2" descr="C:\Users\erhanozmen\Desktop\valla.JPG"/>
          <p:cNvPicPr>
            <a:picLocks noChangeAspect="1" noChangeArrowheads="1"/>
          </p:cNvPicPr>
          <p:nvPr/>
        </p:nvPicPr>
        <p:blipFill>
          <a:blip r:embed="rId2"/>
          <a:srcRect/>
          <a:stretch>
            <a:fillRect/>
          </a:stretch>
        </p:blipFill>
        <p:spPr bwMode="auto">
          <a:xfrm>
            <a:off x="4638407" y="2357430"/>
            <a:ext cx="3219741"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Veri doğrulama ile önceki tarihe bilgi girişini engellemek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endParaRPr lang="tr-TR" dirty="0"/>
          </a:p>
        </p:txBody>
      </p:sp>
      <p:pic>
        <p:nvPicPr>
          <p:cNvPr id="26627" name="Picture 3" descr="C:\Users\erhanozmen\Desktop\omruuuu.JPG"/>
          <p:cNvPicPr>
            <a:picLocks noChangeAspect="1" noChangeArrowheads="1"/>
          </p:cNvPicPr>
          <p:nvPr/>
        </p:nvPicPr>
        <p:blipFill>
          <a:blip r:embed="rId2"/>
          <a:srcRect/>
          <a:stretch>
            <a:fillRect/>
          </a:stretch>
        </p:blipFill>
        <p:spPr bwMode="auto">
          <a:xfrm>
            <a:off x="642910" y="1928802"/>
            <a:ext cx="7912782" cy="33575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Veri doğrulama ile önceki tarihe bilgi girişini engellemek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Ve tarih sütununda bulunan herhangi bir hücreye </a:t>
            </a:r>
            <a:r>
              <a:rPr lang="tr-TR" sz="2600" u="sng" dirty="0" smtClean="0"/>
              <a:t>bugün</a:t>
            </a:r>
            <a:r>
              <a:rPr lang="tr-TR" sz="2600" dirty="0" smtClean="0"/>
              <a:t> dışında bir tarih yazıldığında, </a:t>
            </a:r>
            <a:r>
              <a:rPr lang="tr-TR" sz="2800" b="1" dirty="0" smtClean="0">
                <a:solidFill>
                  <a:srgbClr val="FF0000"/>
                </a:solidFill>
              </a:rPr>
              <a:t>uyarı</a:t>
            </a:r>
            <a:r>
              <a:rPr lang="tr-TR" sz="2800" dirty="0" smtClean="0"/>
              <a:t> </a:t>
            </a:r>
            <a:r>
              <a:rPr lang="tr-TR" sz="2600" dirty="0" smtClean="0"/>
              <a:t>verecektir</a:t>
            </a:r>
            <a:r>
              <a:rPr lang="tr-TR" sz="2800" dirty="0" smtClean="0"/>
              <a:t>.</a:t>
            </a:r>
            <a:endParaRPr lang="tr-TR" sz="2800" dirty="0"/>
          </a:p>
        </p:txBody>
      </p:sp>
      <p:pic>
        <p:nvPicPr>
          <p:cNvPr id="27650" name="Picture 2" descr="C:\Users\erhanozmen\Desktop\la ıha.JPG"/>
          <p:cNvPicPr>
            <a:picLocks noChangeAspect="1" noChangeArrowheads="1"/>
          </p:cNvPicPr>
          <p:nvPr/>
        </p:nvPicPr>
        <p:blipFill>
          <a:blip r:embed="rId2"/>
          <a:srcRect/>
          <a:stretch>
            <a:fillRect/>
          </a:stretch>
        </p:blipFill>
        <p:spPr bwMode="auto">
          <a:xfrm>
            <a:off x="857224" y="2928934"/>
            <a:ext cx="7358114" cy="2383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V.D ile 5 ve 5’in Katları şeklinde bilgi girmek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Hücreleri seçerek </a:t>
            </a:r>
            <a:r>
              <a:rPr lang="tr-TR" sz="2600" u="sng" dirty="0" smtClean="0"/>
              <a:t>izin verilen </a:t>
            </a:r>
            <a:r>
              <a:rPr lang="tr-TR" sz="2600" dirty="0" smtClean="0"/>
              <a:t>kısmını </a:t>
            </a:r>
            <a:r>
              <a:rPr lang="tr-TR" sz="2600" b="1" dirty="0" smtClean="0"/>
              <a:t>özel </a:t>
            </a:r>
            <a:r>
              <a:rPr lang="tr-TR" sz="2600" dirty="0" smtClean="0"/>
              <a:t>yapalım. </a:t>
            </a:r>
            <a:r>
              <a:rPr lang="tr-TR" sz="2600" u="sng" dirty="0" smtClean="0"/>
              <a:t>Formül</a:t>
            </a:r>
            <a:r>
              <a:rPr lang="tr-TR" sz="2600" dirty="0" smtClean="0"/>
              <a:t> kısmına </a:t>
            </a:r>
            <a:r>
              <a:rPr lang="tr-TR" sz="2600" b="1" dirty="0" smtClean="0"/>
              <a:t>=MOD(B2;5)=0 </a:t>
            </a:r>
            <a:r>
              <a:rPr lang="tr-TR" sz="2600" dirty="0" smtClean="0"/>
              <a:t>yazalım.</a:t>
            </a:r>
            <a:endParaRPr lang="tr-TR" sz="2600" dirty="0"/>
          </a:p>
        </p:txBody>
      </p:sp>
      <p:pic>
        <p:nvPicPr>
          <p:cNvPr id="28675" name="Picture 3" descr="C:\Users\erhanozmen\Desktop\AH AH.JPG"/>
          <p:cNvPicPr>
            <a:picLocks noChangeAspect="1" noChangeArrowheads="1"/>
          </p:cNvPicPr>
          <p:nvPr/>
        </p:nvPicPr>
        <p:blipFill>
          <a:blip r:embed="rId2"/>
          <a:srcRect/>
          <a:stretch>
            <a:fillRect/>
          </a:stretch>
        </p:blipFill>
        <p:spPr bwMode="auto">
          <a:xfrm>
            <a:off x="1000100" y="2571744"/>
            <a:ext cx="6844852" cy="35004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V.D ile 5 ve 5’in Katları şeklinde bilgi girmek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Adet kısmına </a:t>
            </a:r>
            <a:r>
              <a:rPr lang="tr-TR" sz="2600" b="1" dirty="0" smtClean="0"/>
              <a:t>5</a:t>
            </a:r>
            <a:r>
              <a:rPr lang="tr-TR" sz="2600" dirty="0" smtClean="0"/>
              <a:t>’in katı olmayan </a:t>
            </a:r>
            <a:r>
              <a:rPr lang="tr-TR" sz="2600" b="1" dirty="0" smtClean="0"/>
              <a:t>6 </a:t>
            </a:r>
            <a:r>
              <a:rPr lang="tr-TR" sz="2600" dirty="0" smtClean="0"/>
              <a:t>sayısını yazdığımız da bize </a:t>
            </a:r>
            <a:r>
              <a:rPr lang="tr-TR" sz="2600" b="1" dirty="0" smtClean="0">
                <a:solidFill>
                  <a:srgbClr val="FF0000"/>
                </a:solidFill>
              </a:rPr>
              <a:t>uyarı</a:t>
            </a:r>
            <a:r>
              <a:rPr lang="tr-TR" sz="2600" dirty="0" smtClean="0"/>
              <a:t> verecektir.</a:t>
            </a:r>
            <a:endParaRPr lang="tr-TR" sz="2600" dirty="0"/>
          </a:p>
        </p:txBody>
      </p:sp>
      <p:pic>
        <p:nvPicPr>
          <p:cNvPr id="29698" name="Picture 2" descr="C:\Users\erhanozmen\Desktop\EVET EVET.JPG"/>
          <p:cNvPicPr>
            <a:picLocks noChangeAspect="1" noChangeArrowheads="1"/>
          </p:cNvPicPr>
          <p:nvPr/>
        </p:nvPicPr>
        <p:blipFill>
          <a:blip r:embed="rId2"/>
          <a:srcRect/>
          <a:stretch>
            <a:fillRect/>
          </a:stretch>
        </p:blipFill>
        <p:spPr bwMode="auto">
          <a:xfrm>
            <a:off x="857224" y="2857496"/>
            <a:ext cx="7504221"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Birleştir- Birden çok Sayfadaki verileri bir araya getirmek</a:t>
            </a:r>
            <a:endParaRPr lang="tr-TR" dirty="0"/>
          </a:p>
        </p:txBody>
      </p:sp>
      <p:sp>
        <p:nvSpPr>
          <p:cNvPr id="3" name="2 İçerik Yer Tutucusu"/>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Elimiz de üç aylık satışların bulunduğu bir tablo olduğunu düşünelim. Bu üç ay ile ilgili işlemleri yapmak için</a:t>
            </a:r>
          </a:p>
          <a:p>
            <a:pPr>
              <a:buNone/>
            </a:pPr>
            <a:r>
              <a:rPr lang="tr-TR" sz="2600" dirty="0" smtClean="0"/>
              <a:t>     </a:t>
            </a:r>
            <a:r>
              <a:rPr lang="tr-TR" sz="2600" b="1" dirty="0" smtClean="0"/>
              <a:t>birleştir</a:t>
            </a:r>
            <a:r>
              <a:rPr lang="tr-TR" sz="2600" dirty="0" smtClean="0"/>
              <a:t>  </a:t>
            </a:r>
          </a:p>
          <a:p>
            <a:pPr>
              <a:buNone/>
            </a:pPr>
            <a:r>
              <a:rPr lang="tr-TR" sz="2600" dirty="0" smtClean="0"/>
              <a:t>      seçeneğini kullanıyoruz.</a:t>
            </a:r>
          </a:p>
          <a:p>
            <a:r>
              <a:rPr lang="tr-TR" sz="2600" b="1" dirty="0" smtClean="0"/>
              <a:t>Veri </a:t>
            </a:r>
            <a:r>
              <a:rPr lang="tr-TR" sz="2600" dirty="0" smtClean="0"/>
              <a:t>ardından </a:t>
            </a:r>
            <a:r>
              <a:rPr lang="tr-TR" sz="2600" b="1" dirty="0" smtClean="0"/>
              <a:t>birleştir</a:t>
            </a:r>
            <a:r>
              <a:rPr lang="tr-TR" sz="2600" dirty="0" smtClean="0"/>
              <a:t> diyoruz.</a:t>
            </a:r>
            <a:endParaRPr lang="tr-TR" sz="2600" dirty="0"/>
          </a:p>
        </p:txBody>
      </p:sp>
      <p:sp>
        <p:nvSpPr>
          <p:cNvPr id="6" name="5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endParaRPr lang="tr-TR" dirty="0"/>
          </a:p>
        </p:txBody>
      </p:sp>
      <p:pic>
        <p:nvPicPr>
          <p:cNvPr id="1026" name="Picture 2" descr="C:\Users\erhanozmen\Desktop\bırler.JPG"/>
          <p:cNvPicPr>
            <a:picLocks noChangeAspect="1" noChangeArrowheads="1"/>
          </p:cNvPicPr>
          <p:nvPr/>
        </p:nvPicPr>
        <p:blipFill>
          <a:blip r:embed="rId2"/>
          <a:srcRect/>
          <a:stretch>
            <a:fillRect/>
          </a:stretch>
        </p:blipFill>
        <p:spPr bwMode="auto">
          <a:xfrm>
            <a:off x="7572396" y="2071678"/>
            <a:ext cx="840963" cy="785818"/>
          </a:xfrm>
          <a:prstGeom prst="rect">
            <a:avLst/>
          </a:prstGeom>
          <a:noFill/>
        </p:spPr>
      </p:pic>
      <p:pic>
        <p:nvPicPr>
          <p:cNvPr id="1027" name="Picture 3" descr="C:\Users\erhanozmen\Desktop\hıbmaje.JPG"/>
          <p:cNvPicPr>
            <a:picLocks noChangeAspect="1" noChangeArrowheads="1"/>
          </p:cNvPicPr>
          <p:nvPr/>
        </p:nvPicPr>
        <p:blipFill>
          <a:blip r:embed="rId3"/>
          <a:srcRect/>
          <a:stretch>
            <a:fillRect/>
          </a:stretch>
        </p:blipFill>
        <p:spPr bwMode="auto">
          <a:xfrm>
            <a:off x="4929190" y="1500174"/>
            <a:ext cx="3357586" cy="4704117"/>
          </a:xfrm>
          <a:prstGeom prst="rect">
            <a:avLst/>
          </a:prstGeom>
          <a:ln>
            <a:noFill/>
          </a:ln>
          <a:effectLst>
            <a:outerShdw blurRad="292100" dist="139700" dir="2700000" algn="tl" rotWithShape="0">
              <a:srgbClr val="333333">
                <a:alpha val="65000"/>
              </a:srgbClr>
            </a:outerShdw>
          </a:effectLst>
        </p:spPr>
      </p:pic>
      <p:pic>
        <p:nvPicPr>
          <p:cNvPr id="1028" name="Picture 4" descr="C:\Users\erhanozmen\Desktop\bırler.JPG"/>
          <p:cNvPicPr>
            <a:picLocks noChangeAspect="1" noChangeArrowheads="1"/>
          </p:cNvPicPr>
          <p:nvPr/>
        </p:nvPicPr>
        <p:blipFill>
          <a:blip r:embed="rId2"/>
          <a:srcRect/>
          <a:stretch>
            <a:fillRect/>
          </a:stretch>
        </p:blipFill>
        <p:spPr bwMode="auto">
          <a:xfrm>
            <a:off x="2143108" y="3643314"/>
            <a:ext cx="574235" cy="5365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rmAutofit fontScale="90000"/>
          </a:bodyPr>
          <a:lstStyle/>
          <a:p>
            <a:r>
              <a:rPr lang="tr-TR" dirty="0" smtClean="0"/>
              <a:t>Birleştir- Birden çok Sayfadaki verileri bir araya getirmek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Aylara tek tek bu işlemi yapıyoruz</a:t>
            </a:r>
            <a:endParaRPr lang="tr-TR" sz="2600" dirty="0"/>
          </a:p>
        </p:txBody>
      </p:sp>
      <p:sp>
        <p:nvSpPr>
          <p:cNvPr id="5" name="4 Aşağı Ok"/>
          <p:cNvSpPr/>
          <p:nvPr/>
        </p:nvSpPr>
        <p:spPr>
          <a:xfrm>
            <a:off x="5572132" y="1714488"/>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descr="C:\Users\erhanozmen\Desktop\yaya.JPG"/>
          <p:cNvPicPr>
            <a:picLocks noChangeAspect="1" noChangeArrowheads="1"/>
          </p:cNvPicPr>
          <p:nvPr/>
        </p:nvPicPr>
        <p:blipFill>
          <a:blip r:embed="rId2"/>
          <a:srcRect/>
          <a:stretch>
            <a:fillRect/>
          </a:stretch>
        </p:blipFill>
        <p:spPr bwMode="auto">
          <a:xfrm>
            <a:off x="714348" y="2285992"/>
            <a:ext cx="7613032" cy="3786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Birleştir- Birden çok Sayfadaki verileri bir araya getirmek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Şubat ve mart aylarına da aynı işlemi yapıyoruz.</a:t>
            </a:r>
            <a:endParaRPr lang="tr-TR" sz="2600" dirty="0"/>
          </a:p>
        </p:txBody>
      </p:sp>
      <p:pic>
        <p:nvPicPr>
          <p:cNvPr id="3074" name="Picture 2" descr="C:\Users\erhanozmen\Desktop\end.JPG"/>
          <p:cNvPicPr>
            <a:picLocks noChangeAspect="1" noChangeArrowheads="1"/>
          </p:cNvPicPr>
          <p:nvPr/>
        </p:nvPicPr>
        <p:blipFill>
          <a:blip r:embed="rId2"/>
          <a:srcRect/>
          <a:stretch>
            <a:fillRect/>
          </a:stretch>
        </p:blipFill>
        <p:spPr bwMode="auto">
          <a:xfrm>
            <a:off x="785786" y="2143116"/>
            <a:ext cx="7536618"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Birleştir- Birden çok Sayfadaki verileri bir araya getirmek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Üst satır ve Sol sütun ifadelerini onaylayalım.</a:t>
            </a:r>
            <a:endParaRPr lang="tr-TR" sz="2600" dirty="0"/>
          </a:p>
        </p:txBody>
      </p:sp>
      <p:pic>
        <p:nvPicPr>
          <p:cNvPr id="4098" name="Picture 2" descr="C:\Users\erhanozmen\Desktop\sono.JPG"/>
          <p:cNvPicPr>
            <a:picLocks noChangeAspect="1" noChangeArrowheads="1"/>
          </p:cNvPicPr>
          <p:nvPr/>
        </p:nvPicPr>
        <p:blipFill>
          <a:blip r:embed="rId2"/>
          <a:srcRect/>
          <a:stretch>
            <a:fillRect/>
          </a:stretch>
        </p:blipFill>
        <p:spPr bwMode="auto">
          <a:xfrm>
            <a:off x="714348" y="2357430"/>
            <a:ext cx="7613756" cy="37147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Birleştir- Birden çok Sayfadaki verileri bir araya getirmek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Açmış olduğum </a:t>
            </a:r>
            <a:r>
              <a:rPr lang="tr-TR" sz="2600" b="1" dirty="0" smtClean="0"/>
              <a:t>raporlama</a:t>
            </a:r>
            <a:r>
              <a:rPr lang="tr-TR" sz="2600" dirty="0" smtClean="0"/>
              <a:t> sayfasına gelip</a:t>
            </a:r>
            <a:r>
              <a:rPr lang="tr-TR" sz="2600" u="sng" dirty="0" smtClean="0"/>
              <a:t>, işlev </a:t>
            </a:r>
            <a:r>
              <a:rPr lang="tr-TR" sz="2600" dirty="0" smtClean="0"/>
              <a:t>“</a:t>
            </a:r>
            <a:r>
              <a:rPr lang="tr-TR" sz="2600" b="1" dirty="0" smtClean="0"/>
              <a:t>toplam</a:t>
            </a:r>
            <a:r>
              <a:rPr lang="tr-TR" sz="2600" dirty="0" smtClean="0"/>
              <a:t>” ise tamam düğmesine tıklıyorum.</a:t>
            </a:r>
            <a:endParaRPr lang="tr-TR" sz="2600" dirty="0"/>
          </a:p>
        </p:txBody>
      </p:sp>
      <p:pic>
        <p:nvPicPr>
          <p:cNvPr id="5122" name="Picture 2" descr="C:\Users\erhanozmen\Desktop\new.JPG"/>
          <p:cNvPicPr>
            <a:picLocks noChangeAspect="1" noChangeArrowheads="1"/>
          </p:cNvPicPr>
          <p:nvPr/>
        </p:nvPicPr>
        <p:blipFill>
          <a:blip r:embed="rId2"/>
          <a:srcRect/>
          <a:stretch>
            <a:fillRect/>
          </a:stretch>
        </p:blipFill>
        <p:spPr bwMode="auto">
          <a:xfrm>
            <a:off x="1571604" y="2522094"/>
            <a:ext cx="6572296" cy="36202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dirty="0" smtClean="0"/>
              <a:t>Birleştir- Birden çok Sayfadaki verileri bir araya getirmek</a:t>
            </a:r>
            <a:endParaRPr lang="tr-TR" dirty="0"/>
          </a:p>
        </p:txBody>
      </p:sp>
      <p:sp>
        <p:nvSpPr>
          <p:cNvPr id="6" name="5 İçerik Yer Tutucusu"/>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endParaRPr lang="tr-TR" dirty="0"/>
          </a:p>
        </p:txBody>
      </p:sp>
      <p:sp>
        <p:nvSpPr>
          <p:cNvPr id="7" name="6 İçerik Yer Tutucusu"/>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Tüm aylara ait satış tutarlarını toplamış olduk. Aynı zaman da </a:t>
            </a:r>
            <a:r>
              <a:rPr lang="tr-TR" sz="2500" b="1" dirty="0" smtClean="0"/>
              <a:t>altta ki </a:t>
            </a:r>
            <a:r>
              <a:rPr lang="tr-TR" sz="2500" dirty="0" smtClean="0"/>
              <a:t>işlevlerini de yapabiliyoruz </a:t>
            </a:r>
            <a:r>
              <a:rPr lang="tr-TR" sz="2600" dirty="0" smtClean="0"/>
              <a:t>.</a:t>
            </a:r>
            <a:endParaRPr lang="tr-TR" sz="2600" dirty="0"/>
          </a:p>
        </p:txBody>
      </p:sp>
      <p:pic>
        <p:nvPicPr>
          <p:cNvPr id="6146" name="Picture 2" descr="C:\Users\erhanozmen\Desktop\yalandan.JPG"/>
          <p:cNvPicPr>
            <a:picLocks noChangeAspect="1" noChangeArrowheads="1"/>
          </p:cNvPicPr>
          <p:nvPr/>
        </p:nvPicPr>
        <p:blipFill>
          <a:blip r:embed="rId2"/>
          <a:srcRect/>
          <a:stretch>
            <a:fillRect/>
          </a:stretch>
        </p:blipFill>
        <p:spPr bwMode="auto">
          <a:xfrm>
            <a:off x="642910" y="1643050"/>
            <a:ext cx="3657626" cy="4572032"/>
          </a:xfrm>
          <a:prstGeom prst="rect">
            <a:avLst/>
          </a:prstGeom>
          <a:ln>
            <a:noFill/>
          </a:ln>
          <a:effectLst>
            <a:outerShdw blurRad="292100" dist="139700" dir="2700000" algn="tl" rotWithShape="0">
              <a:srgbClr val="333333">
                <a:alpha val="65000"/>
              </a:srgbClr>
            </a:outerShdw>
          </a:effectLst>
        </p:spPr>
      </p:pic>
      <p:pic>
        <p:nvPicPr>
          <p:cNvPr id="6147" name="Picture 3" descr="C:\Users\erhanozmen\Desktop\ahahjks.JPG"/>
          <p:cNvPicPr>
            <a:picLocks noChangeAspect="1" noChangeArrowheads="1"/>
          </p:cNvPicPr>
          <p:nvPr/>
        </p:nvPicPr>
        <p:blipFill>
          <a:blip r:embed="rId3"/>
          <a:srcRect/>
          <a:stretch>
            <a:fillRect/>
          </a:stretch>
        </p:blipFill>
        <p:spPr bwMode="auto">
          <a:xfrm>
            <a:off x="5072066" y="3500438"/>
            <a:ext cx="2108386" cy="2500330"/>
          </a:xfrm>
          <a:prstGeom prst="rect">
            <a:avLst/>
          </a:prstGeom>
          <a:ln>
            <a:noFill/>
          </a:ln>
          <a:effectLst>
            <a:outerShdw blurRad="292100" dist="139700" dir="2700000" algn="tl" rotWithShape="0">
              <a:srgbClr val="333333">
                <a:alpha val="65000"/>
              </a:srgbClr>
            </a:outerShdw>
          </a:effectLst>
        </p:spPr>
      </p:pic>
      <p:sp>
        <p:nvSpPr>
          <p:cNvPr id="9" name="8 Aşağı Ok"/>
          <p:cNvSpPr/>
          <p:nvPr/>
        </p:nvSpPr>
        <p:spPr>
          <a:xfrm>
            <a:off x="7929586" y="350043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Sol Ok"/>
          <p:cNvSpPr/>
          <p:nvPr/>
        </p:nvSpPr>
        <p:spPr>
          <a:xfrm>
            <a:off x="7572396" y="4143380"/>
            <a:ext cx="50006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85804" y="-142892"/>
            <a:ext cx="8229600" cy="1143000"/>
          </a:xfrm>
        </p:spPr>
        <p:txBody>
          <a:bodyPr/>
          <a:lstStyle/>
          <a:p>
            <a:r>
              <a:rPr lang="tr-TR" dirty="0" smtClean="0"/>
              <a:t>Excel’in Ana Görünümü</a:t>
            </a:r>
            <a:endParaRPr lang="tr-TR" dirty="0"/>
          </a:p>
        </p:txBody>
      </p:sp>
      <p:pic>
        <p:nvPicPr>
          <p:cNvPr id="4" name="Picture 2" descr="C:\Users\FANT0M\Desktop\excel.jpg"/>
          <p:cNvPicPr>
            <a:picLocks noGrp="1" noChangeAspect="1" noChangeArrowheads="1"/>
          </p:cNvPicPr>
          <p:nvPr>
            <p:ph idx="1"/>
          </p:nvPr>
        </p:nvPicPr>
        <p:blipFill>
          <a:blip r:embed="rId3"/>
          <a:srcRect/>
          <a:stretch>
            <a:fillRect/>
          </a:stretch>
        </p:blipFill>
        <p:spPr bwMode="auto">
          <a:xfrm>
            <a:off x="857224" y="928670"/>
            <a:ext cx="7715304" cy="56122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Sayfalar arasından hücre değerleri kullanmak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tr-TR" dirty="0" smtClean="0"/>
              <a:t>Eğer  farklı farklı sayfalardan hücre değerleri kullanmak istiyorsanız. Mesela </a:t>
            </a:r>
            <a:r>
              <a:rPr lang="tr-TR" u="sng" dirty="0" smtClean="0">
                <a:solidFill>
                  <a:srgbClr val="FF0000"/>
                </a:solidFill>
              </a:rPr>
              <a:t>sayfa1</a:t>
            </a:r>
            <a:r>
              <a:rPr lang="tr-TR" dirty="0" smtClean="0"/>
              <a:t> deki </a:t>
            </a:r>
            <a:r>
              <a:rPr lang="tr-TR" b="1" dirty="0" smtClean="0"/>
              <a:t>A1</a:t>
            </a:r>
            <a:r>
              <a:rPr lang="tr-TR" dirty="0" smtClean="0"/>
              <a:t> hücresini  </a:t>
            </a:r>
            <a:r>
              <a:rPr lang="tr-TR" u="sng" dirty="0" smtClean="0">
                <a:solidFill>
                  <a:srgbClr val="FF0000"/>
                </a:solidFill>
              </a:rPr>
              <a:t>sayfa 2</a:t>
            </a:r>
            <a:r>
              <a:rPr lang="tr-TR" dirty="0" smtClean="0"/>
              <a:t>’ ye yazarken </a:t>
            </a:r>
          </a:p>
          <a:p>
            <a:r>
              <a:rPr lang="tr-TR" b="1" dirty="0" smtClean="0"/>
              <a:t>=sayfa1!A1  </a:t>
            </a:r>
            <a:r>
              <a:rPr lang="tr-TR" dirty="0" smtClean="0"/>
              <a:t>Şeklinde yazmanız gerekir.</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Ad Tanımlamak</a:t>
            </a:r>
            <a:endParaRPr lang="tr-TR" dirty="0"/>
          </a:p>
        </p:txBody>
      </p:sp>
      <p:sp>
        <p:nvSpPr>
          <p:cNvPr id="3" name="2 İçerik Yer Tutucusu"/>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tr-TR" dirty="0" smtClean="0"/>
              <a:t>.</a:t>
            </a:r>
            <a:endParaRPr lang="tr-TR" dirty="0"/>
          </a:p>
        </p:txBody>
      </p:sp>
      <p:sp>
        <p:nvSpPr>
          <p:cNvPr id="4" name="3 İçerik Yer Tutucusu"/>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İstediğiniz herhangi bir hücreye veya herhangi bir aralığa</a:t>
            </a:r>
            <a:r>
              <a:rPr lang="tr-TR" sz="2600" b="1" dirty="0" smtClean="0"/>
              <a:t>(a1:a7)</a:t>
            </a:r>
            <a:r>
              <a:rPr lang="tr-TR" sz="2600" dirty="0" smtClean="0"/>
              <a:t>isim verebilirsiniz.</a:t>
            </a:r>
          </a:p>
          <a:p>
            <a:r>
              <a:rPr lang="tr-TR" sz="2600" dirty="0" smtClean="0"/>
              <a:t>Hücreleri seçtikten sonra ad kutusuna giderek isim yazıp ENTER tuşuna basarak bu işlemi gerçekleştirebiliriz.</a:t>
            </a:r>
            <a:endParaRPr lang="tr-TR" sz="2600" dirty="0"/>
          </a:p>
        </p:txBody>
      </p:sp>
      <p:pic>
        <p:nvPicPr>
          <p:cNvPr id="7170" name="Picture 2" descr="C:\Users\erhanozmen\Desktop\sat.JPG"/>
          <p:cNvPicPr>
            <a:picLocks noChangeAspect="1" noChangeArrowheads="1"/>
          </p:cNvPicPr>
          <p:nvPr/>
        </p:nvPicPr>
        <p:blipFill>
          <a:blip r:embed="rId2"/>
          <a:srcRect/>
          <a:stretch>
            <a:fillRect/>
          </a:stretch>
        </p:blipFill>
        <p:spPr bwMode="auto">
          <a:xfrm>
            <a:off x="1357290" y="1714488"/>
            <a:ext cx="2071702" cy="4378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Seçimden oluşturmak</a:t>
            </a:r>
            <a:endParaRPr lang="tr-TR" dirty="0"/>
          </a:p>
        </p:txBody>
      </p:sp>
      <p:sp>
        <p:nvSpPr>
          <p:cNvPr id="6" name="5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Karşılıklı iki sütunu seçerek </a:t>
            </a:r>
            <a:r>
              <a:rPr lang="tr-TR" sz="2600" b="1" dirty="0" smtClean="0"/>
              <a:t>formüller</a:t>
            </a:r>
            <a:r>
              <a:rPr lang="tr-TR" sz="2600" dirty="0" smtClean="0"/>
              <a:t> menüsünden </a:t>
            </a:r>
            <a:r>
              <a:rPr lang="tr-TR" sz="2600" b="1" dirty="0" smtClean="0"/>
              <a:t>seçimden oluştur </a:t>
            </a:r>
            <a:r>
              <a:rPr lang="tr-TR" sz="2600" dirty="0" smtClean="0"/>
              <a:t>seçeneğini tıklıyoruz. Sol sütunu seçerek tamam düğmesine tıklıyoruz. Bu durumda </a:t>
            </a:r>
            <a:r>
              <a:rPr lang="tr-TR" sz="2600" b="1" dirty="0" smtClean="0">
                <a:solidFill>
                  <a:srgbClr val="FF0000"/>
                </a:solidFill>
              </a:rPr>
              <a:t>250</a:t>
            </a:r>
            <a:r>
              <a:rPr lang="tr-TR" sz="2600" b="1" dirty="0" smtClean="0"/>
              <a:t> </a:t>
            </a:r>
            <a:r>
              <a:rPr lang="tr-TR" sz="2600" dirty="0" smtClean="0"/>
              <a:t>sayısının adı </a:t>
            </a:r>
            <a:r>
              <a:rPr lang="tr-TR" sz="2600" b="1" dirty="0" smtClean="0">
                <a:solidFill>
                  <a:srgbClr val="FF0000"/>
                </a:solidFill>
              </a:rPr>
              <a:t>TL ,  520</a:t>
            </a:r>
            <a:r>
              <a:rPr lang="tr-TR" sz="2600" dirty="0" smtClean="0"/>
              <a:t> sayısının adı </a:t>
            </a:r>
            <a:r>
              <a:rPr lang="tr-TR" sz="2600" b="1" dirty="0" smtClean="0">
                <a:solidFill>
                  <a:srgbClr val="FF0000"/>
                </a:solidFill>
              </a:rPr>
              <a:t>DOLAR</a:t>
            </a:r>
            <a:r>
              <a:rPr lang="tr-TR" sz="2600" dirty="0" smtClean="0"/>
              <a:t> vs. şeklinde olmuş oldu</a:t>
            </a:r>
            <a:endParaRPr lang="tr-TR" sz="2600" dirty="0"/>
          </a:p>
        </p:txBody>
      </p:sp>
      <p:pic>
        <p:nvPicPr>
          <p:cNvPr id="8194" name="Picture 2" descr="C:\Users\erhanozmen\Desktop\CAN DE.JPG"/>
          <p:cNvPicPr>
            <a:picLocks noChangeAspect="1" noChangeArrowheads="1"/>
          </p:cNvPicPr>
          <p:nvPr/>
        </p:nvPicPr>
        <p:blipFill>
          <a:blip r:embed="rId2"/>
          <a:srcRect/>
          <a:stretch>
            <a:fillRect/>
          </a:stretch>
        </p:blipFill>
        <p:spPr bwMode="auto">
          <a:xfrm>
            <a:off x="1571604" y="3714752"/>
            <a:ext cx="6091226" cy="23574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smtClean="0"/>
              <a:t>  Adları kullanmak	</a:t>
            </a:r>
            <a:endParaRPr lang="tr-TR" dirty="0"/>
          </a:p>
        </p:txBody>
      </p:sp>
      <p:sp>
        <p:nvSpPr>
          <p:cNvPr id="6" name="5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Tanımlamış olduğunuz adları formüller de  kullanmak için </a:t>
            </a:r>
            <a:r>
              <a:rPr lang="tr-TR" b="1" dirty="0" smtClean="0">
                <a:solidFill>
                  <a:srgbClr val="FF0000"/>
                </a:solidFill>
              </a:rPr>
              <a:t>f3</a:t>
            </a:r>
            <a:r>
              <a:rPr lang="tr-TR" sz="2600" dirty="0" smtClean="0"/>
              <a:t> tuşuna basarak çıkacak olan isim penceresinden seçip kullanabilirsiniz.</a:t>
            </a:r>
          </a:p>
          <a:p>
            <a:endParaRPr lang="tr-TR" sz="2600" dirty="0"/>
          </a:p>
        </p:txBody>
      </p:sp>
      <p:pic>
        <p:nvPicPr>
          <p:cNvPr id="9218" name="Picture 2" descr="C:\Users\erhanozmen\Desktop\ıste.JPG"/>
          <p:cNvPicPr>
            <a:picLocks noChangeAspect="1" noChangeArrowheads="1"/>
          </p:cNvPicPr>
          <p:nvPr/>
        </p:nvPicPr>
        <p:blipFill>
          <a:blip r:embed="rId2"/>
          <a:srcRect/>
          <a:stretch>
            <a:fillRect/>
          </a:stretch>
        </p:blipFill>
        <p:spPr bwMode="auto">
          <a:xfrm>
            <a:off x="1142976" y="3071810"/>
            <a:ext cx="6716943" cy="278608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lstStyle/>
          <a:p>
            <a:r>
              <a:rPr lang="tr-TR" dirty="0" smtClean="0"/>
              <a:t>Çalışma sayfalarını Taşımak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800" dirty="0" smtClean="0"/>
              <a:t>Çalışma sayfalarını taşımak için, sayfa üzerine gelerek  fare ile sol tuşa basılı şekilde sürüklenebilir</a:t>
            </a:r>
          </a:p>
          <a:p>
            <a:r>
              <a:rPr lang="tr-TR" sz="2800" dirty="0" smtClean="0"/>
              <a:t>Eğer  taşıma yerine kopyalama gerçekleştirmek istiyorsanız  aynı işlemi </a:t>
            </a:r>
            <a:r>
              <a:rPr lang="tr-TR" sz="2800" b="1" dirty="0" smtClean="0">
                <a:solidFill>
                  <a:srgbClr val="FF0000"/>
                </a:solidFill>
              </a:rPr>
              <a:t>CTRL</a:t>
            </a:r>
            <a:r>
              <a:rPr lang="tr-TR" sz="2800" dirty="0" smtClean="0"/>
              <a:t>  tuşuna basarak gerçekleştirebilirsiniz.</a:t>
            </a:r>
          </a:p>
          <a:p>
            <a:r>
              <a:rPr lang="tr-TR" sz="2800" dirty="0" smtClean="0"/>
              <a:t>Bir başka yöntemle sayfaya sağ tıklayarak </a:t>
            </a:r>
            <a:r>
              <a:rPr lang="tr-TR" sz="2800" b="1" dirty="0" smtClean="0">
                <a:solidFill>
                  <a:srgbClr val="FF0000"/>
                </a:solidFill>
              </a:rPr>
              <a:t>TAŞI KOPYALA  </a:t>
            </a:r>
            <a:r>
              <a:rPr lang="tr-TR" sz="2800" dirty="0" smtClean="0"/>
              <a:t>seçeneği seçilir ve yapıştırmak istediğimiz çalışma sayfasını seçerek kopyalama işlemini gerçekleştirebiliriz.</a:t>
            </a:r>
            <a:endParaRPr lang="tr-TR" sz="2800"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Çalışma sayfasını korumak</a:t>
            </a:r>
            <a:endParaRPr lang="tr-TR" dirty="0"/>
          </a:p>
        </p:txBody>
      </p:sp>
      <p:sp>
        <p:nvSpPr>
          <p:cNvPr id="4" name="3 İçerik Yer Tutucusu"/>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endParaRPr lang="tr-TR" dirty="0"/>
          </a:p>
        </p:txBody>
      </p:sp>
      <p:sp>
        <p:nvSpPr>
          <p:cNvPr id="5" name="4 İçerik Yer Tutucusu"/>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r>
              <a:rPr lang="tr-TR" dirty="0" smtClean="0"/>
              <a:t>GÖZDEN GEÇİR sekmesine tıklayarak </a:t>
            </a:r>
            <a:r>
              <a:rPr lang="tr-TR" b="1" u="sng" dirty="0" smtClean="0"/>
              <a:t>sayfayı koru  </a:t>
            </a:r>
            <a:r>
              <a:rPr lang="tr-TR" dirty="0" smtClean="0"/>
              <a:t>seçeneğini seçiyoruz.</a:t>
            </a:r>
          </a:p>
          <a:p>
            <a:r>
              <a:rPr lang="tr-TR" dirty="0" smtClean="0"/>
              <a:t>Buradan korumak istediğimiz bölümleri özelleştirebiliyoruz.</a:t>
            </a:r>
            <a:endParaRPr lang="tr-TR" dirty="0"/>
          </a:p>
        </p:txBody>
      </p:sp>
      <p:pic>
        <p:nvPicPr>
          <p:cNvPr id="1026" name="Picture 2" descr="C:\Users\erhanozmen\Desktop\basladık.JPG"/>
          <p:cNvPicPr>
            <a:picLocks noChangeAspect="1" noChangeArrowheads="1"/>
          </p:cNvPicPr>
          <p:nvPr/>
        </p:nvPicPr>
        <p:blipFill>
          <a:blip r:embed="rId2"/>
          <a:srcRect/>
          <a:stretch>
            <a:fillRect/>
          </a:stretch>
        </p:blipFill>
        <p:spPr bwMode="auto">
          <a:xfrm>
            <a:off x="857224" y="1643051"/>
            <a:ext cx="3286148" cy="45005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Metni sütunlara dönüştürmek</a:t>
            </a:r>
            <a:endParaRPr lang="tr-TR" dirty="0"/>
          </a:p>
        </p:txBody>
      </p:sp>
      <p:sp>
        <p:nvSpPr>
          <p:cNvPr id="3" name="2 İçerik Yer Tutucusu"/>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endParaRPr lang="tr-TR" dirty="0"/>
          </a:p>
        </p:txBody>
      </p:sp>
      <p:sp>
        <p:nvSpPr>
          <p:cNvPr id="4" name="3 İçerik Yer Tutucusu"/>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Resimde gözüken ad ve soyadları birbirinden ayırarak  iki farklı sütun oluşturmak için.</a:t>
            </a:r>
          </a:p>
          <a:p>
            <a:r>
              <a:rPr lang="tr-TR" sz="2500" dirty="0" smtClean="0"/>
              <a:t>Veri menüsünden </a:t>
            </a:r>
          </a:p>
          <a:p>
            <a:r>
              <a:rPr lang="tr-TR" sz="2500" dirty="0" smtClean="0"/>
              <a:t>             </a:t>
            </a:r>
            <a:r>
              <a:rPr lang="tr-TR" sz="2500" b="1" dirty="0" smtClean="0"/>
              <a:t>metni sütunlara </a:t>
            </a:r>
          </a:p>
          <a:p>
            <a:pPr>
              <a:buNone/>
            </a:pPr>
            <a:r>
              <a:rPr lang="tr-TR" sz="2500" b="1" dirty="0" smtClean="0"/>
              <a:t>                  dönüştür</a:t>
            </a:r>
            <a:r>
              <a:rPr lang="tr-TR" sz="2500" dirty="0" smtClean="0"/>
              <a:t>, seçilir.</a:t>
            </a:r>
          </a:p>
          <a:p>
            <a:r>
              <a:rPr lang="tr-TR" sz="2500" dirty="0" smtClean="0"/>
              <a:t>Belirli bir harften(X) sonra da  </a:t>
            </a:r>
            <a:r>
              <a:rPr lang="tr-TR" sz="2500" b="1" dirty="0" smtClean="0"/>
              <a:t>diğer </a:t>
            </a:r>
            <a:r>
              <a:rPr lang="tr-TR" sz="2500" dirty="0" smtClean="0"/>
              <a:t> seçeneği ile ayırabiliriz. </a:t>
            </a:r>
            <a:endParaRPr lang="tr-TR" sz="2500" dirty="0"/>
          </a:p>
        </p:txBody>
      </p:sp>
      <p:pic>
        <p:nvPicPr>
          <p:cNvPr id="2050" name="Picture 2" descr="C:\Users\erhanozmen\Desktop\1 - Kopya.JPG"/>
          <p:cNvPicPr>
            <a:picLocks noChangeAspect="1" noChangeArrowheads="1"/>
          </p:cNvPicPr>
          <p:nvPr/>
        </p:nvPicPr>
        <p:blipFill>
          <a:blip r:embed="rId2"/>
          <a:srcRect/>
          <a:stretch>
            <a:fillRect/>
          </a:stretch>
        </p:blipFill>
        <p:spPr bwMode="auto">
          <a:xfrm>
            <a:off x="500035" y="1785926"/>
            <a:ext cx="4000528" cy="4000528"/>
          </a:xfrm>
          <a:prstGeom prst="rect">
            <a:avLst/>
          </a:prstGeom>
          <a:ln>
            <a:noFill/>
          </a:ln>
          <a:effectLst>
            <a:outerShdw blurRad="292100" dist="139700" dir="2700000" algn="tl" rotWithShape="0">
              <a:srgbClr val="333333">
                <a:alpha val="65000"/>
              </a:srgbClr>
            </a:outerShdw>
          </a:effectLst>
        </p:spPr>
      </p:pic>
      <p:pic>
        <p:nvPicPr>
          <p:cNvPr id="2051" name="Picture 3" descr="C:\Users\erhanozmen\Desktop\metnı sutun - Kopya.JPG"/>
          <p:cNvPicPr>
            <a:picLocks noChangeAspect="1" noChangeArrowheads="1"/>
          </p:cNvPicPr>
          <p:nvPr/>
        </p:nvPicPr>
        <p:blipFill>
          <a:blip r:embed="rId3"/>
          <a:srcRect/>
          <a:stretch>
            <a:fillRect/>
          </a:stretch>
        </p:blipFill>
        <p:spPr bwMode="auto">
          <a:xfrm>
            <a:off x="5000628" y="3786190"/>
            <a:ext cx="914400" cy="76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endParaRPr lang="tr-TR"/>
          </a:p>
        </p:txBody>
      </p:sp>
      <p:sp>
        <p:nvSpPr>
          <p:cNvPr id="3" name="2 İçerik Yer Tutucusu"/>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endParaRPr lang="tr-TR" dirty="0"/>
          </a:p>
        </p:txBody>
      </p:sp>
      <p:pic>
        <p:nvPicPr>
          <p:cNvPr id="3074" name="Picture 2" descr="C:\Users\erhanozmen\Desktop\2 - Kopya.JPG"/>
          <p:cNvPicPr>
            <a:picLocks noChangeAspect="1" noChangeArrowheads="1"/>
          </p:cNvPicPr>
          <p:nvPr/>
        </p:nvPicPr>
        <p:blipFill>
          <a:blip r:embed="rId2"/>
          <a:srcRect/>
          <a:stretch>
            <a:fillRect/>
          </a:stretch>
        </p:blipFill>
        <p:spPr bwMode="auto">
          <a:xfrm>
            <a:off x="428596" y="285729"/>
            <a:ext cx="4019443" cy="3071834"/>
          </a:xfrm>
          <a:prstGeom prst="rect">
            <a:avLst/>
          </a:prstGeom>
          <a:ln>
            <a:noFill/>
          </a:ln>
          <a:effectLst>
            <a:outerShdw blurRad="292100" dist="139700" dir="2700000" algn="tl" rotWithShape="0">
              <a:srgbClr val="333333">
                <a:alpha val="65000"/>
              </a:srgbClr>
            </a:outerShdw>
          </a:effectLst>
        </p:spPr>
      </p:pic>
      <p:pic>
        <p:nvPicPr>
          <p:cNvPr id="3075" name="Picture 3" descr="C:\Users\erhanozmen\Desktop\3 - Kopya.JPG"/>
          <p:cNvPicPr>
            <a:picLocks noChangeAspect="1" noChangeArrowheads="1"/>
          </p:cNvPicPr>
          <p:nvPr/>
        </p:nvPicPr>
        <p:blipFill>
          <a:blip r:embed="rId3"/>
          <a:srcRect/>
          <a:stretch>
            <a:fillRect/>
          </a:stretch>
        </p:blipFill>
        <p:spPr bwMode="auto">
          <a:xfrm>
            <a:off x="4714876" y="285728"/>
            <a:ext cx="4024889" cy="3071834"/>
          </a:xfrm>
          <a:prstGeom prst="rect">
            <a:avLst/>
          </a:prstGeom>
          <a:noFill/>
        </p:spPr>
      </p:pic>
      <p:pic>
        <p:nvPicPr>
          <p:cNvPr id="3076" name="Picture 4" descr="C:\Users\erhanozmen\Desktop\4 - Kopya.JPG"/>
          <p:cNvPicPr>
            <a:picLocks noChangeAspect="1" noChangeArrowheads="1"/>
          </p:cNvPicPr>
          <p:nvPr/>
        </p:nvPicPr>
        <p:blipFill>
          <a:blip r:embed="rId4"/>
          <a:srcRect/>
          <a:stretch>
            <a:fillRect/>
          </a:stretch>
        </p:blipFill>
        <p:spPr bwMode="auto">
          <a:xfrm>
            <a:off x="500034" y="3571876"/>
            <a:ext cx="3948707" cy="3000396"/>
          </a:xfrm>
          <a:prstGeom prst="rect">
            <a:avLst/>
          </a:prstGeom>
          <a:ln>
            <a:noFill/>
          </a:ln>
          <a:effectLst>
            <a:outerShdw blurRad="292100" dist="139700" dir="2700000" algn="tl" rotWithShape="0">
              <a:srgbClr val="333333">
                <a:alpha val="65000"/>
              </a:srgbClr>
            </a:outerShdw>
          </a:effectLst>
        </p:spPr>
      </p:pic>
      <p:pic>
        <p:nvPicPr>
          <p:cNvPr id="3077" name="Picture 5" descr="C:\Users\erhanozmen\Desktop\Bilgisayar kullanımı her sey\Ekran Alıntısı.JPG"/>
          <p:cNvPicPr>
            <a:picLocks noChangeAspect="1" noChangeArrowheads="1"/>
          </p:cNvPicPr>
          <p:nvPr/>
        </p:nvPicPr>
        <p:blipFill>
          <a:blip r:embed="rId5"/>
          <a:srcRect/>
          <a:stretch>
            <a:fillRect/>
          </a:stretch>
        </p:blipFill>
        <p:spPr bwMode="auto">
          <a:xfrm>
            <a:off x="4929190" y="3643314"/>
            <a:ext cx="3859197" cy="27146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Formüller ve hücreler arasında ki ilişki</a:t>
            </a:r>
            <a:endParaRPr lang="tr-TR" dirty="0"/>
          </a:p>
        </p:txBody>
      </p:sp>
      <p:sp>
        <p:nvSpPr>
          <p:cNvPr id="5" name="4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endParaRPr lang="tr-TR" dirty="0" smtClean="0"/>
          </a:p>
          <a:p>
            <a:endParaRPr lang="tr-TR" dirty="0" smtClean="0"/>
          </a:p>
          <a:p>
            <a:endParaRPr lang="tr-TR" dirty="0" smtClean="0"/>
          </a:p>
          <a:p>
            <a:endParaRPr lang="tr-TR" dirty="0" smtClean="0"/>
          </a:p>
          <a:p>
            <a:endParaRPr lang="tr-TR" dirty="0" smtClean="0"/>
          </a:p>
          <a:p>
            <a:r>
              <a:rPr lang="tr-TR" sz="2500" dirty="0" smtClean="0"/>
              <a:t>Bize verilen tablolarda birbirini etkileyen hücreleri bulmak için </a:t>
            </a:r>
            <a:r>
              <a:rPr lang="tr-TR" sz="2500" b="1" dirty="0" smtClean="0"/>
              <a:t>90</a:t>
            </a:r>
            <a:r>
              <a:rPr lang="tr-TR" sz="2500" dirty="0" smtClean="0"/>
              <a:t> yazılı hücreyi seçtik ve  </a:t>
            </a:r>
            <a:r>
              <a:rPr lang="tr-TR" sz="2500" b="1" u="sng" dirty="0" smtClean="0"/>
              <a:t>formüller</a:t>
            </a:r>
            <a:r>
              <a:rPr lang="tr-TR" sz="2500" dirty="0" smtClean="0"/>
              <a:t> menüsünden                </a:t>
            </a:r>
          </a:p>
          <a:p>
            <a:r>
              <a:rPr lang="tr-TR" sz="2500" dirty="0" smtClean="0"/>
              <a:t>                      etkilenenleri izle dedik. </a:t>
            </a:r>
            <a:endParaRPr lang="tr-TR" sz="2500" dirty="0"/>
          </a:p>
        </p:txBody>
      </p:sp>
      <p:pic>
        <p:nvPicPr>
          <p:cNvPr id="4098" name="Picture 2" descr="C:\Users\erhanozmen\Desktop\Bilgisayar kullanımı her sey\aa.JPG"/>
          <p:cNvPicPr>
            <a:picLocks noChangeAspect="1" noChangeArrowheads="1"/>
          </p:cNvPicPr>
          <p:nvPr/>
        </p:nvPicPr>
        <p:blipFill>
          <a:blip r:embed="rId2"/>
          <a:srcRect/>
          <a:stretch>
            <a:fillRect/>
          </a:stretch>
        </p:blipFill>
        <p:spPr bwMode="auto">
          <a:xfrm>
            <a:off x="714348" y="1357298"/>
            <a:ext cx="7786742" cy="2886075"/>
          </a:xfrm>
          <a:prstGeom prst="rect">
            <a:avLst/>
          </a:prstGeom>
          <a:ln>
            <a:noFill/>
          </a:ln>
          <a:effectLst>
            <a:outerShdw blurRad="292100" dist="139700" dir="2700000" algn="tl" rotWithShape="0">
              <a:srgbClr val="333333">
                <a:alpha val="65000"/>
              </a:srgbClr>
            </a:outerShdw>
          </a:effectLst>
        </p:spPr>
      </p:pic>
      <p:pic>
        <p:nvPicPr>
          <p:cNvPr id="4099" name="Picture 3" descr="C:\Users\erhanozmen\Desktop\Bilgisayar kullanımı her sey\bb.JPG"/>
          <p:cNvPicPr>
            <a:picLocks noChangeAspect="1" noChangeArrowheads="1"/>
          </p:cNvPicPr>
          <p:nvPr/>
        </p:nvPicPr>
        <p:blipFill>
          <a:blip r:embed="rId3"/>
          <a:srcRect/>
          <a:stretch>
            <a:fillRect/>
          </a:stretch>
        </p:blipFill>
        <p:spPr bwMode="auto">
          <a:xfrm>
            <a:off x="928662" y="5357826"/>
            <a:ext cx="1374042" cy="5715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Excel’de grafik eklemek</a:t>
            </a:r>
            <a:endParaRPr lang="tr-TR" dirty="0"/>
          </a:p>
        </p:txBody>
      </p:sp>
      <p:sp>
        <p:nvSpPr>
          <p:cNvPr id="6" name="5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endParaRPr lang="tr-TR" dirty="0" smtClean="0"/>
          </a:p>
          <a:p>
            <a:endParaRPr lang="tr-TR" dirty="0" smtClean="0"/>
          </a:p>
          <a:p>
            <a:endParaRPr lang="tr-TR" dirty="0" smtClean="0"/>
          </a:p>
          <a:p>
            <a:endParaRPr lang="tr-TR" dirty="0" smtClean="0"/>
          </a:p>
          <a:p>
            <a:r>
              <a:rPr lang="tr-TR" dirty="0" smtClean="0"/>
              <a:t>Grafiğini oluşturmak istediğimiz alanı seçerek </a:t>
            </a:r>
            <a:r>
              <a:rPr lang="tr-TR" b="1" dirty="0" smtClean="0"/>
              <a:t>ekle </a:t>
            </a:r>
            <a:r>
              <a:rPr lang="tr-TR" dirty="0" smtClean="0"/>
              <a:t> menüsünden istediğimiz grafiği seçebiliyoruz.</a:t>
            </a:r>
            <a:endParaRPr lang="tr-TR" dirty="0"/>
          </a:p>
        </p:txBody>
      </p:sp>
      <p:pic>
        <p:nvPicPr>
          <p:cNvPr id="5122" name="Picture 2" descr="C:\Users\erhanozmen\Desktop\Bilgisayar kullanımı her sey\kesaree.JPG"/>
          <p:cNvPicPr>
            <a:picLocks noChangeAspect="1" noChangeArrowheads="1"/>
          </p:cNvPicPr>
          <p:nvPr/>
        </p:nvPicPr>
        <p:blipFill>
          <a:blip r:embed="rId2"/>
          <a:srcRect/>
          <a:stretch>
            <a:fillRect/>
          </a:stretch>
        </p:blipFill>
        <p:spPr bwMode="auto">
          <a:xfrm>
            <a:off x="428596" y="1643050"/>
            <a:ext cx="8143932" cy="22145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25000" r="-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796908"/>
          </a:xfrm>
        </p:spPr>
        <p:txBody>
          <a:bodyPr/>
          <a:lstStyle/>
          <a:p>
            <a:r>
              <a:rPr lang="tr-TR" dirty="0" smtClean="0"/>
              <a:t>Excel’ de Seçim yapmak</a:t>
            </a:r>
            <a:endParaRPr lang="tr-TR" dirty="0"/>
          </a:p>
        </p:txBody>
      </p:sp>
      <p:pic>
        <p:nvPicPr>
          <p:cNvPr id="4" name="Picture 2" descr="C:\Users\FANT0M\Desktop\excel1.jpg"/>
          <p:cNvPicPr>
            <a:picLocks noGrp="1" noChangeAspect="1" noChangeArrowheads="1"/>
          </p:cNvPicPr>
          <p:nvPr>
            <p:ph idx="1"/>
          </p:nvPr>
        </p:nvPicPr>
        <p:blipFill>
          <a:blip r:embed="rId3"/>
          <a:srcRect/>
          <a:stretch>
            <a:fillRect/>
          </a:stretch>
        </p:blipFill>
        <p:spPr bwMode="auto">
          <a:xfrm>
            <a:off x="1214414" y="1214422"/>
            <a:ext cx="6500858" cy="53857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Belirlediğimiz alanların grafiğini oluşturmak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tr-TR" sz="2600" dirty="0" smtClean="0"/>
              <a:t>Boş bir alana tıklayıp </a:t>
            </a:r>
            <a:r>
              <a:rPr lang="tr-TR" sz="2600" b="1" dirty="0" smtClean="0"/>
              <a:t> ekle- grafik </a:t>
            </a:r>
            <a:r>
              <a:rPr lang="tr-TR" sz="2600" dirty="0" smtClean="0"/>
              <a:t> diyoruz. Boş bir sayfa geliyor .</a:t>
            </a:r>
          </a:p>
          <a:p>
            <a:r>
              <a:rPr lang="tr-TR" sz="2600" dirty="0" smtClean="0"/>
              <a:t>Ardından           </a:t>
            </a:r>
            <a:r>
              <a:rPr lang="tr-TR" sz="2600" b="1" dirty="0" smtClean="0"/>
              <a:t>veri seç </a:t>
            </a:r>
            <a:r>
              <a:rPr lang="tr-TR" sz="2600" dirty="0" smtClean="0"/>
              <a:t> seçeneğine tıklıyoruz.</a:t>
            </a:r>
          </a:p>
          <a:p>
            <a:endParaRPr lang="tr-TR" sz="2600" dirty="0" smtClean="0"/>
          </a:p>
          <a:p>
            <a:r>
              <a:rPr lang="tr-TR" sz="2600" b="1" dirty="0" smtClean="0"/>
              <a:t>Ekle </a:t>
            </a:r>
            <a:r>
              <a:rPr lang="tr-TR" sz="2600" dirty="0" smtClean="0"/>
              <a:t> diyerek</a:t>
            </a:r>
            <a:endParaRPr lang="tr-TR" sz="2600" b="1" dirty="0" smtClean="0"/>
          </a:p>
          <a:p>
            <a:endParaRPr lang="tr-TR" dirty="0"/>
          </a:p>
        </p:txBody>
      </p:sp>
      <p:pic>
        <p:nvPicPr>
          <p:cNvPr id="6146" name="Picture 2" descr="C:\Users\erhanozmen\Desktop\Bilgisayar kullanımı her sey\cen.JPG"/>
          <p:cNvPicPr>
            <a:picLocks noChangeAspect="1" noChangeArrowheads="1"/>
          </p:cNvPicPr>
          <p:nvPr/>
        </p:nvPicPr>
        <p:blipFill>
          <a:blip r:embed="rId2"/>
          <a:srcRect/>
          <a:stretch>
            <a:fillRect/>
          </a:stretch>
        </p:blipFill>
        <p:spPr bwMode="auto">
          <a:xfrm>
            <a:off x="2214546" y="2071678"/>
            <a:ext cx="642942" cy="895076"/>
          </a:xfrm>
          <a:prstGeom prst="rect">
            <a:avLst/>
          </a:prstGeom>
          <a:ln>
            <a:noFill/>
          </a:ln>
          <a:effectLst>
            <a:outerShdw blurRad="292100" dist="139700" dir="2700000" algn="tl" rotWithShape="0">
              <a:srgbClr val="333333">
                <a:alpha val="65000"/>
              </a:srgbClr>
            </a:outerShdw>
          </a:effectLst>
        </p:spPr>
      </p:pic>
      <p:pic>
        <p:nvPicPr>
          <p:cNvPr id="6147" name="Picture 3" descr="C:\Users\erhanozmen\Desktop\Bilgisayar kullanımı her sey\isted.JPG"/>
          <p:cNvPicPr>
            <a:picLocks noChangeAspect="1" noChangeArrowheads="1"/>
          </p:cNvPicPr>
          <p:nvPr/>
        </p:nvPicPr>
        <p:blipFill>
          <a:blip r:embed="rId3"/>
          <a:srcRect/>
          <a:stretch>
            <a:fillRect/>
          </a:stretch>
        </p:blipFill>
        <p:spPr bwMode="auto">
          <a:xfrm>
            <a:off x="3571868" y="3071810"/>
            <a:ext cx="5000660" cy="2928957"/>
          </a:xfrm>
          <a:prstGeom prst="rect">
            <a:avLst/>
          </a:prstGeom>
          <a:noFill/>
        </p:spPr>
      </p:pic>
      <p:cxnSp>
        <p:nvCxnSpPr>
          <p:cNvPr id="8" name="7 Düz Ok Bağlayıcısı"/>
          <p:cNvCxnSpPr/>
          <p:nvPr/>
        </p:nvCxnSpPr>
        <p:spPr>
          <a:xfrm>
            <a:off x="2786050" y="3643314"/>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Belirlediğimiz alanların grafiğini oluşturmak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500" b="1" dirty="0" smtClean="0"/>
              <a:t>Seri adına </a:t>
            </a:r>
            <a:r>
              <a:rPr lang="tr-TR" sz="2500" dirty="0" smtClean="0"/>
              <a:t>istediğimiz sütunu </a:t>
            </a:r>
            <a:r>
              <a:rPr lang="tr-TR" sz="2500" b="1" dirty="0" smtClean="0"/>
              <a:t>seri değerlerine</a:t>
            </a:r>
            <a:r>
              <a:rPr lang="tr-TR" sz="2500" dirty="0" smtClean="0"/>
              <a:t> ise sütunda bulunan değerleri seçiyoruz, eğer eklemek istediğimiz başka sütun yoksa </a:t>
            </a:r>
            <a:r>
              <a:rPr lang="tr-TR" sz="2500" b="1" dirty="0" smtClean="0"/>
              <a:t> tamam ‘ı </a:t>
            </a:r>
            <a:r>
              <a:rPr lang="tr-TR" sz="2500" dirty="0" smtClean="0"/>
              <a:t> tıklıyoruz.</a:t>
            </a:r>
            <a:endParaRPr lang="tr-TR" sz="2500" dirty="0"/>
          </a:p>
        </p:txBody>
      </p:sp>
      <p:pic>
        <p:nvPicPr>
          <p:cNvPr id="7170" name="Picture 2" descr="C:\Users\erhanozmen\Desktop\Bilgisayar kullanımı her sey\ne bı.JPG"/>
          <p:cNvPicPr>
            <a:picLocks noChangeAspect="1" noChangeArrowheads="1"/>
          </p:cNvPicPr>
          <p:nvPr/>
        </p:nvPicPr>
        <p:blipFill>
          <a:blip r:embed="rId2"/>
          <a:srcRect/>
          <a:stretch>
            <a:fillRect/>
          </a:stretch>
        </p:blipFill>
        <p:spPr bwMode="auto">
          <a:xfrm>
            <a:off x="714348" y="3000372"/>
            <a:ext cx="7527289" cy="29130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Excel’ Hataları bulmak ve Düzeltmek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b="1" dirty="0" smtClean="0">
                <a:solidFill>
                  <a:srgbClr val="FF0000"/>
                </a:solidFill>
              </a:rPr>
              <a:t>######</a:t>
            </a:r>
            <a:r>
              <a:rPr lang="tr-TR" sz="2600" b="1" dirty="0" smtClean="0"/>
              <a:t> </a:t>
            </a:r>
            <a:r>
              <a:rPr lang="tr-TR" sz="2600" dirty="0" smtClean="0"/>
              <a:t>   hatasını düzeltmek</a:t>
            </a:r>
          </a:p>
          <a:p>
            <a:r>
              <a:rPr lang="tr-TR" sz="2600" dirty="0" smtClean="0"/>
              <a:t>Yazılan veriler hücre içersine sığmamıştır.</a:t>
            </a:r>
          </a:p>
          <a:p>
            <a:r>
              <a:rPr lang="tr-TR" sz="2600" dirty="0" smtClean="0"/>
              <a:t>Düzeltmek için sütunu genişletmemiz gerekir.</a:t>
            </a:r>
          </a:p>
          <a:p>
            <a:r>
              <a:rPr lang="tr-TR" sz="2800" b="1" dirty="0" smtClean="0">
                <a:solidFill>
                  <a:srgbClr val="FF0000"/>
                </a:solidFill>
              </a:rPr>
              <a:t>#SAYI/0!</a:t>
            </a:r>
            <a:r>
              <a:rPr lang="tr-TR" sz="2800" dirty="0" smtClean="0"/>
              <a:t>  </a:t>
            </a:r>
            <a:r>
              <a:rPr lang="tr-TR" sz="2600" dirty="0" smtClean="0"/>
              <a:t>Boş veya “0” olan bir hücreyi bölen olarak kullanmaya çalıştığımızda karşılaşırız.</a:t>
            </a:r>
          </a:p>
          <a:p>
            <a:r>
              <a:rPr lang="tr-TR" sz="2800" b="1" dirty="0" smtClean="0">
                <a:solidFill>
                  <a:srgbClr val="FF0000"/>
                </a:solidFill>
              </a:rPr>
              <a:t>#AD?  </a:t>
            </a:r>
            <a:r>
              <a:rPr lang="tr-TR" sz="2600" dirty="0" smtClean="0"/>
              <a:t>Var olmayan bir ad kullanmak, Adın yanlış yazılması, Bir formüle çift tırnak içine almadan metin girmek, formüllerde (:) işaretini unutmak gibi işlemler sonucunda karşılaşırız.</a:t>
            </a:r>
            <a:endParaRPr lang="tr-TR" sz="2600"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Excel’ Hataları bulmak ve Düzeltmek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b="1" dirty="0" smtClean="0">
                <a:solidFill>
                  <a:srgbClr val="FF0000"/>
                </a:solidFill>
              </a:rPr>
              <a:t># SAYI! </a:t>
            </a:r>
            <a:r>
              <a:rPr lang="tr-TR" sz="2600" dirty="0" smtClean="0"/>
              <a:t>Bir formülde, geçersi sayısal değer olduğunda bu hata ortaya çıkar. Örn: (1000 </a:t>
            </a:r>
            <a:r>
              <a:rPr lang="tr-TR" sz="2600" dirty="0" err="1" smtClean="0"/>
              <a:t>tl</a:t>
            </a:r>
            <a:r>
              <a:rPr lang="tr-TR" sz="2600" dirty="0" smtClean="0"/>
              <a:t> yerine 1000 yazmalıyız)</a:t>
            </a:r>
          </a:p>
          <a:p>
            <a:r>
              <a:rPr lang="tr-TR" b="1" dirty="0" smtClean="0">
                <a:solidFill>
                  <a:srgbClr val="FF0000"/>
                </a:solidFill>
              </a:rPr>
              <a:t># BAŞV! </a:t>
            </a:r>
            <a:r>
              <a:rPr lang="tr-TR" sz="2600" dirty="0" smtClean="0"/>
              <a:t>Başka formüllerin başvurduğu hücre verilerini silme veya üzerine veri yapıştırmak sonucunda bu hatayı alırız.</a:t>
            </a:r>
          </a:p>
          <a:p>
            <a:r>
              <a:rPr lang="tr-TR" b="1" dirty="0" smtClean="0">
                <a:solidFill>
                  <a:srgbClr val="FF0000"/>
                </a:solidFill>
              </a:rPr>
              <a:t># DEĞER! </a:t>
            </a:r>
            <a:r>
              <a:rPr lang="tr-TR" sz="2600" dirty="0" smtClean="0"/>
              <a:t>Yanlış türde işleç kullanıldığında ortaya çıkar. Örn: (elma+12 yapamazsınız)</a:t>
            </a:r>
            <a:endParaRPr lang="tr-TR" sz="26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Senaryoları kullanmak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Senaryoları kullanarak olabilecek durumları önceden tahmin edebilirsiniz.</a:t>
            </a:r>
          </a:p>
          <a:p>
            <a:r>
              <a:rPr lang="tr-TR" sz="2500" dirty="0" smtClean="0"/>
              <a:t>                                       tablomuz da ki gelir ve giderler     			      hakkında tahminde bulunalım</a:t>
            </a:r>
          </a:p>
          <a:p>
            <a:pPr lvl="7"/>
            <a:r>
              <a:rPr lang="tr-TR" sz="2400" dirty="0" smtClean="0"/>
              <a:t>Bunu için </a:t>
            </a:r>
            <a:r>
              <a:rPr lang="tr-TR" sz="3200" b="1" dirty="0" smtClean="0"/>
              <a:t>veri  </a:t>
            </a:r>
            <a:r>
              <a:rPr lang="tr-TR" sz="2400" dirty="0" smtClean="0"/>
              <a:t>        </a:t>
            </a:r>
          </a:p>
          <a:p>
            <a:pPr lvl="7">
              <a:buNone/>
            </a:pPr>
            <a:r>
              <a:rPr lang="tr-TR" sz="2400" dirty="0" smtClean="0"/>
              <a:t>               </a:t>
            </a:r>
          </a:p>
          <a:p>
            <a:pPr lvl="7"/>
            <a:r>
              <a:rPr lang="tr-TR" sz="2400" dirty="0" smtClean="0"/>
              <a:t> </a:t>
            </a:r>
            <a:r>
              <a:rPr lang="tr-TR" sz="2400" u="sng" dirty="0" smtClean="0"/>
              <a:t>durum çözümlemesinden</a:t>
            </a:r>
            <a:r>
              <a:rPr lang="tr-TR" sz="2400" dirty="0" smtClean="0"/>
              <a:t> </a:t>
            </a:r>
            <a:r>
              <a:rPr lang="tr-TR" sz="2800" b="1" dirty="0" smtClean="0">
                <a:solidFill>
                  <a:srgbClr val="FF0000"/>
                </a:solidFill>
              </a:rPr>
              <a:t>senaryo yöneticisini </a:t>
            </a:r>
            <a:r>
              <a:rPr lang="tr-TR" sz="2400" dirty="0" smtClean="0"/>
              <a:t>seçiyoruz.</a:t>
            </a:r>
          </a:p>
          <a:p>
            <a:endParaRPr lang="tr-TR" sz="2500" dirty="0"/>
          </a:p>
        </p:txBody>
      </p:sp>
      <p:pic>
        <p:nvPicPr>
          <p:cNvPr id="1027" name="Picture 3" descr="C:\Users\erhanozmen\Desktop\tabo.JPG"/>
          <p:cNvPicPr>
            <a:picLocks noChangeAspect="1" noChangeArrowheads="1"/>
          </p:cNvPicPr>
          <p:nvPr/>
        </p:nvPicPr>
        <p:blipFill>
          <a:blip r:embed="rId2"/>
          <a:srcRect/>
          <a:stretch>
            <a:fillRect/>
          </a:stretch>
        </p:blipFill>
        <p:spPr bwMode="auto">
          <a:xfrm>
            <a:off x="857224" y="2500306"/>
            <a:ext cx="2533650" cy="3228975"/>
          </a:xfrm>
          <a:prstGeom prst="rect">
            <a:avLst/>
          </a:prstGeom>
          <a:ln>
            <a:noFill/>
          </a:ln>
          <a:effectLst>
            <a:outerShdw blurRad="292100" dist="139700" dir="2700000" algn="tl" rotWithShape="0">
              <a:srgbClr val="333333">
                <a:alpha val="65000"/>
              </a:srgbClr>
            </a:outerShdw>
          </a:effectLst>
        </p:spPr>
      </p:pic>
      <p:pic>
        <p:nvPicPr>
          <p:cNvPr id="1028" name="Picture 4" descr="C:\Users\erhanozmen\Desktop\durum.JPG"/>
          <p:cNvPicPr>
            <a:picLocks noChangeAspect="1" noChangeArrowheads="1"/>
          </p:cNvPicPr>
          <p:nvPr/>
        </p:nvPicPr>
        <p:blipFill>
          <a:blip r:embed="rId3"/>
          <a:srcRect/>
          <a:stretch>
            <a:fillRect/>
          </a:stretch>
        </p:blipFill>
        <p:spPr bwMode="auto">
          <a:xfrm>
            <a:off x="5929322" y="3286124"/>
            <a:ext cx="1366836" cy="1128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Senaryoları kullanmak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Ardından senaryoya isim vererek değişecek değerleri seçiyoruz. Ve </a:t>
            </a:r>
            <a:r>
              <a:rPr lang="tr-TR" sz="2600" b="1" dirty="0" smtClean="0"/>
              <a:t>tamam </a:t>
            </a:r>
            <a:r>
              <a:rPr lang="tr-TR" sz="2600" dirty="0" smtClean="0"/>
              <a:t> diyoruz.</a:t>
            </a:r>
            <a:endParaRPr lang="tr-TR" sz="2600" dirty="0"/>
          </a:p>
        </p:txBody>
      </p:sp>
      <p:pic>
        <p:nvPicPr>
          <p:cNvPr id="2050" name="Picture 2" descr="C:\Users\erhanozmen\Desktop\iyi.JPG"/>
          <p:cNvPicPr>
            <a:picLocks noChangeAspect="1" noChangeArrowheads="1"/>
          </p:cNvPicPr>
          <p:nvPr/>
        </p:nvPicPr>
        <p:blipFill>
          <a:blip r:embed="rId2"/>
          <a:srcRect/>
          <a:stretch>
            <a:fillRect/>
          </a:stretch>
        </p:blipFill>
        <p:spPr bwMode="auto">
          <a:xfrm>
            <a:off x="714348" y="2643182"/>
            <a:ext cx="3695700" cy="3038475"/>
          </a:xfrm>
          <a:prstGeom prst="rect">
            <a:avLst/>
          </a:prstGeom>
          <a:ln>
            <a:noFill/>
          </a:ln>
          <a:effectLst>
            <a:outerShdw blurRad="292100" dist="139700" dir="2700000" algn="tl" rotWithShape="0">
              <a:srgbClr val="333333">
                <a:alpha val="65000"/>
              </a:srgbClr>
            </a:outerShdw>
          </a:effectLst>
        </p:spPr>
      </p:pic>
      <p:pic>
        <p:nvPicPr>
          <p:cNvPr id="2051" name="Picture 3" descr="C:\Users\erhanozmen\Desktop\deger.JPG"/>
          <p:cNvPicPr>
            <a:picLocks noChangeAspect="1" noChangeArrowheads="1"/>
          </p:cNvPicPr>
          <p:nvPr/>
        </p:nvPicPr>
        <p:blipFill>
          <a:blip r:embed="rId3"/>
          <a:srcRect/>
          <a:stretch>
            <a:fillRect/>
          </a:stretch>
        </p:blipFill>
        <p:spPr bwMode="auto">
          <a:xfrm>
            <a:off x="4643438" y="2714620"/>
            <a:ext cx="3618212" cy="1714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Senaryoları kullanmak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Daha sonra senaryo yöneticisinden özet diyoruz.</a:t>
            </a:r>
            <a:endParaRPr lang="tr-TR" sz="2600" dirty="0"/>
          </a:p>
        </p:txBody>
      </p:sp>
      <p:pic>
        <p:nvPicPr>
          <p:cNvPr id="3074" name="Picture 2" descr="C:\Users\erhanozmen\Desktop\özet.JPG"/>
          <p:cNvPicPr>
            <a:picLocks noChangeAspect="1" noChangeArrowheads="1"/>
          </p:cNvPicPr>
          <p:nvPr/>
        </p:nvPicPr>
        <p:blipFill>
          <a:blip r:embed="rId2"/>
          <a:srcRect/>
          <a:stretch>
            <a:fillRect/>
          </a:stretch>
        </p:blipFill>
        <p:spPr bwMode="auto">
          <a:xfrm>
            <a:off x="642910" y="2285992"/>
            <a:ext cx="3133725" cy="3400425"/>
          </a:xfrm>
          <a:prstGeom prst="rect">
            <a:avLst/>
          </a:prstGeom>
          <a:noFill/>
        </p:spPr>
      </p:pic>
      <p:pic>
        <p:nvPicPr>
          <p:cNvPr id="3075" name="Picture 3" descr="C:\Users\erhanozmen\Desktop\özett.JPG"/>
          <p:cNvPicPr>
            <a:picLocks noChangeAspect="1" noChangeArrowheads="1"/>
          </p:cNvPicPr>
          <p:nvPr/>
        </p:nvPicPr>
        <p:blipFill>
          <a:blip r:embed="rId3"/>
          <a:srcRect/>
          <a:stretch>
            <a:fillRect/>
          </a:stretch>
        </p:blipFill>
        <p:spPr bwMode="auto">
          <a:xfrm>
            <a:off x="5072066" y="2285992"/>
            <a:ext cx="2528648" cy="1971677"/>
          </a:xfrm>
          <a:prstGeom prst="rect">
            <a:avLst/>
          </a:prstGeom>
          <a:noFill/>
        </p:spPr>
      </p:pic>
      <p:sp>
        <p:nvSpPr>
          <p:cNvPr id="8" name="7 Sağ Ok"/>
          <p:cNvSpPr/>
          <p:nvPr/>
        </p:nvSpPr>
        <p:spPr>
          <a:xfrm>
            <a:off x="4143372" y="3000372"/>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5000628" y="4429132"/>
            <a:ext cx="3143272" cy="1015663"/>
          </a:xfrm>
          <a:prstGeom prst="rect">
            <a:avLst/>
          </a:prstGeom>
          <a:noFill/>
        </p:spPr>
        <p:txBody>
          <a:bodyPr wrap="square" rtlCol="0">
            <a:spAutoFit/>
          </a:bodyPr>
          <a:lstStyle/>
          <a:p>
            <a:r>
              <a:rPr lang="tr-TR" sz="2000" dirty="0" smtClean="0"/>
              <a:t>Sonuç hücreleri bölümünde formül kullanılmış olmalı. Biz kasa hücresini kullandık.</a:t>
            </a:r>
            <a:endParaRPr lang="tr-TR" sz="2000" dirty="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Senaryoları kullanmak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600" dirty="0" smtClean="0"/>
              <a:t>Ve sonuç size yaptığınız senaryoların özetini sunuyor.</a:t>
            </a:r>
            <a:endParaRPr lang="tr-TR" sz="2600" dirty="0"/>
          </a:p>
        </p:txBody>
      </p:sp>
      <p:pic>
        <p:nvPicPr>
          <p:cNvPr id="4098" name="Picture 2" descr="C:\Users\erhanozmen\Desktop\sonuc.JPG"/>
          <p:cNvPicPr>
            <a:picLocks noChangeAspect="1" noChangeArrowheads="1"/>
          </p:cNvPicPr>
          <p:nvPr/>
        </p:nvPicPr>
        <p:blipFill>
          <a:blip r:embed="rId2"/>
          <a:srcRect/>
          <a:stretch>
            <a:fillRect/>
          </a:stretch>
        </p:blipFill>
        <p:spPr bwMode="auto">
          <a:xfrm>
            <a:off x="1214414" y="2357430"/>
            <a:ext cx="6616354" cy="34290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 Ara </a:t>
            </a:r>
            <a:endParaRPr lang="tr-TR" dirty="0"/>
          </a:p>
        </p:txBody>
      </p:sp>
      <p:sp>
        <p:nvSpPr>
          <p:cNvPr id="3" name="2 İçerik Yer Tutucusu"/>
          <p:cNvSpPr>
            <a:spLocks noGrp="1"/>
          </p:cNvSpPr>
          <p:nvPr>
            <p:ph idx="1"/>
          </p:nvPr>
        </p:nvSpPr>
        <p:spPr>
          <a:xfrm>
            <a:off x="457200" y="1285860"/>
            <a:ext cx="8229600" cy="4840303"/>
          </a:xfrm>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Elde etmek istediğiniz sonucu biliyorsanız fakat bu sonuca gitmek için </a:t>
            </a:r>
            <a:r>
              <a:rPr lang="tr-TR" sz="2500" b="1" dirty="0" smtClean="0">
                <a:solidFill>
                  <a:srgbClr val="FF0000"/>
                </a:solidFill>
              </a:rPr>
              <a:t>hangi değeri </a:t>
            </a:r>
            <a:r>
              <a:rPr lang="tr-TR" sz="2500" dirty="0" smtClean="0"/>
              <a:t>kullanacağınızı bilmiyorsanız kullanırız.</a:t>
            </a:r>
          </a:p>
          <a:p>
            <a:endParaRPr lang="tr-TR" sz="2500" dirty="0"/>
          </a:p>
        </p:txBody>
      </p:sp>
      <p:pic>
        <p:nvPicPr>
          <p:cNvPr id="5122" name="Picture 2" descr="C:\Users\erhanozmen\Desktop\hopppp.JPG"/>
          <p:cNvPicPr>
            <a:picLocks noChangeAspect="1" noChangeArrowheads="1"/>
          </p:cNvPicPr>
          <p:nvPr/>
        </p:nvPicPr>
        <p:blipFill>
          <a:blip r:embed="rId2"/>
          <a:srcRect/>
          <a:stretch>
            <a:fillRect/>
          </a:stretch>
        </p:blipFill>
        <p:spPr bwMode="auto">
          <a:xfrm>
            <a:off x="571472" y="2571744"/>
            <a:ext cx="4572032" cy="3592971"/>
          </a:xfrm>
          <a:prstGeom prst="rect">
            <a:avLst/>
          </a:prstGeom>
          <a:ln>
            <a:noFill/>
          </a:ln>
          <a:effectLst>
            <a:outerShdw blurRad="292100" dist="139700" dir="2700000" algn="tl" rotWithShape="0">
              <a:srgbClr val="333333">
                <a:alpha val="65000"/>
              </a:srgbClr>
            </a:outerShdw>
          </a:effectLst>
        </p:spPr>
      </p:pic>
      <p:pic>
        <p:nvPicPr>
          <p:cNvPr id="5123" name="Picture 3" descr="C:\Users\erhanozmen\Desktop\ve sonu.JPG"/>
          <p:cNvPicPr>
            <a:picLocks noChangeAspect="1" noChangeArrowheads="1"/>
          </p:cNvPicPr>
          <p:nvPr/>
        </p:nvPicPr>
        <p:blipFill>
          <a:blip r:embed="rId3"/>
          <a:srcRect/>
          <a:stretch>
            <a:fillRect/>
          </a:stretch>
        </p:blipFill>
        <p:spPr bwMode="auto">
          <a:xfrm>
            <a:off x="5643570" y="2612017"/>
            <a:ext cx="2709863" cy="35316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Diğer kaynaklardan veri almak</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tr-TR" sz="2600" dirty="0" smtClean="0"/>
              <a:t>Diğer kaynaklardan bilgi aktarabilmek için </a:t>
            </a:r>
            <a:r>
              <a:rPr lang="tr-TR" b="1" dirty="0" smtClean="0">
                <a:solidFill>
                  <a:srgbClr val="FF0000"/>
                </a:solidFill>
              </a:rPr>
              <a:t>veri </a:t>
            </a:r>
            <a:r>
              <a:rPr lang="tr-TR" sz="2600" dirty="0" smtClean="0"/>
              <a:t>sekmesini tıklayarak. </a:t>
            </a:r>
            <a:r>
              <a:rPr lang="tr-TR" sz="2600" u="sng" dirty="0" smtClean="0"/>
              <a:t> </a:t>
            </a:r>
            <a:r>
              <a:rPr lang="tr-TR" sz="2600" u="sng" dirty="0" err="1" smtClean="0"/>
              <a:t>Accesten</a:t>
            </a:r>
            <a:r>
              <a:rPr lang="tr-TR" sz="2600" u="sng" dirty="0" smtClean="0"/>
              <a:t>, </a:t>
            </a:r>
            <a:r>
              <a:rPr lang="tr-TR" sz="2600" u="sng" dirty="0" err="1" smtClean="0"/>
              <a:t>web’den</a:t>
            </a:r>
            <a:r>
              <a:rPr lang="tr-TR" sz="2600" u="sng" dirty="0" smtClean="0"/>
              <a:t>, metinden ve diğer K.</a:t>
            </a:r>
            <a:endParaRPr lang="tr-TR" sz="2600" dirty="0" smtClean="0"/>
          </a:p>
          <a:p>
            <a:endParaRPr lang="tr-TR" sz="2600" dirty="0" smtClean="0"/>
          </a:p>
          <a:p>
            <a:endParaRPr lang="tr-TR" dirty="0"/>
          </a:p>
        </p:txBody>
      </p:sp>
      <p:pic>
        <p:nvPicPr>
          <p:cNvPr id="6146" name="Picture 2" descr="C:\Users\erhanozmen\Desktop\verıı.JPG"/>
          <p:cNvPicPr>
            <a:picLocks noChangeAspect="1" noChangeArrowheads="1"/>
          </p:cNvPicPr>
          <p:nvPr/>
        </p:nvPicPr>
        <p:blipFill>
          <a:blip r:embed="rId2"/>
          <a:srcRect/>
          <a:stretch>
            <a:fillRect/>
          </a:stretch>
        </p:blipFill>
        <p:spPr bwMode="auto">
          <a:xfrm>
            <a:off x="1071538" y="2571744"/>
            <a:ext cx="5592301" cy="34290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71414"/>
            <a:ext cx="8229600" cy="1143000"/>
          </a:xfrm>
        </p:spPr>
        <p:txBody>
          <a:bodyPr/>
          <a:lstStyle/>
          <a:p>
            <a:r>
              <a:rPr lang="tr-TR" dirty="0" smtClean="0"/>
              <a:t>Sütun Seçmek</a:t>
            </a:r>
            <a:endParaRPr lang="tr-TR" dirty="0"/>
          </a:p>
        </p:txBody>
      </p:sp>
      <p:sp>
        <p:nvSpPr>
          <p:cNvPr id="6" name="5 İçerik Yer Tutucusu"/>
          <p:cNvSpPr>
            <a:spLocks noGrp="1"/>
          </p:cNvSpPr>
          <p:nvPr>
            <p:ph sz="half" idx="1"/>
          </p:nvPr>
        </p:nvSpPr>
        <p:spPr/>
        <p:txBody>
          <a:bodyPr/>
          <a:lstStyle/>
          <a:p>
            <a:endParaRPr lang="tr-TR" dirty="0"/>
          </a:p>
        </p:txBody>
      </p:sp>
      <p:sp>
        <p:nvSpPr>
          <p:cNvPr id="7" name="6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solidFill>
                  <a:schemeClr val="tx1"/>
                </a:solidFill>
              </a:rPr>
              <a:t>Bütün bir satırın veya bütün bir sütunun seçiminde satır ve sütun başlıkları kullanılır. Bir satırın veya sütunun başlığına fare ile basarak o satırın veya sütunun tamamı seçilebilir</a:t>
            </a:r>
          </a:p>
          <a:p>
            <a:endParaRPr lang="tr-TR" dirty="0"/>
          </a:p>
        </p:txBody>
      </p:sp>
      <p:pic>
        <p:nvPicPr>
          <p:cNvPr id="4" name="Picture 4"/>
          <p:cNvPicPr>
            <a:picLocks noChangeAspect="1" noChangeArrowheads="1"/>
          </p:cNvPicPr>
          <p:nvPr/>
        </p:nvPicPr>
        <p:blipFill>
          <a:blip r:embed="rId2"/>
          <a:srcRect/>
          <a:stretch>
            <a:fillRect/>
          </a:stretch>
        </p:blipFill>
        <p:spPr bwMode="auto">
          <a:xfrm>
            <a:off x="285720" y="1357298"/>
            <a:ext cx="4222324" cy="499454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Alt toplamlar ve Gruplar</a:t>
            </a:r>
            <a:endParaRPr lang="tr-TR" dirty="0"/>
          </a:p>
        </p:txBody>
      </p:sp>
      <p:sp>
        <p:nvSpPr>
          <p:cNvPr id="3" name="2 İçerik Yer Tutucusu"/>
          <p:cNvSpPr>
            <a:spLocks noGrp="1"/>
          </p:cNvSpPr>
          <p:nvPr>
            <p:ph idx="1"/>
          </p:nvPr>
        </p:nvSpPr>
        <p:spPr>
          <a:xfrm>
            <a:off x="571472" y="1357298"/>
            <a:ext cx="8229600" cy="4714908"/>
          </a:xfrm>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Aşağıda ki gibi bir tablonuz olduğunu düşünelim. Bunu gruplandırmak için, </a:t>
            </a:r>
            <a:r>
              <a:rPr lang="tr-TR" b="1" dirty="0" smtClean="0">
                <a:solidFill>
                  <a:srgbClr val="FF0000"/>
                </a:solidFill>
              </a:rPr>
              <a:t>veri</a:t>
            </a:r>
            <a:r>
              <a:rPr lang="tr-TR" sz="2500" dirty="0" smtClean="0"/>
              <a:t> menüsünden </a:t>
            </a:r>
          </a:p>
          <a:p>
            <a:endParaRPr lang="tr-TR" sz="2500" dirty="0" smtClean="0"/>
          </a:p>
          <a:p>
            <a:endParaRPr lang="tr-TR" sz="2500" dirty="0" smtClean="0"/>
          </a:p>
          <a:p>
            <a:endParaRPr lang="tr-TR" sz="2500" dirty="0" smtClean="0"/>
          </a:p>
          <a:p>
            <a:endParaRPr lang="tr-TR" sz="2500" dirty="0" smtClean="0"/>
          </a:p>
          <a:p>
            <a:endParaRPr lang="tr-TR" sz="2500" dirty="0" smtClean="0"/>
          </a:p>
          <a:p>
            <a:endParaRPr lang="tr-TR" sz="2500" dirty="0" smtClean="0"/>
          </a:p>
          <a:p>
            <a:r>
              <a:rPr lang="tr-TR" sz="2500" dirty="0" smtClean="0"/>
              <a:t>Tabi önce, başlıklar hariç  gruplandırmak istediğimiz satırları </a:t>
            </a:r>
            <a:r>
              <a:rPr lang="tr-TR" sz="2500" b="1" dirty="0" smtClean="0"/>
              <a:t>seçmemiz</a:t>
            </a:r>
            <a:r>
              <a:rPr lang="tr-TR" sz="2500" dirty="0" smtClean="0"/>
              <a:t> gerekiyor.</a:t>
            </a:r>
          </a:p>
          <a:p>
            <a:endParaRPr lang="tr-TR" sz="2500" dirty="0"/>
          </a:p>
        </p:txBody>
      </p:sp>
      <p:pic>
        <p:nvPicPr>
          <p:cNvPr id="7170" name="Picture 2" descr="C:\Users\erhanozmen\Desktop\gruplandır.JPG"/>
          <p:cNvPicPr>
            <a:picLocks noChangeAspect="1" noChangeArrowheads="1"/>
          </p:cNvPicPr>
          <p:nvPr/>
        </p:nvPicPr>
        <p:blipFill>
          <a:blip r:embed="rId2"/>
          <a:srcRect/>
          <a:stretch>
            <a:fillRect/>
          </a:stretch>
        </p:blipFill>
        <p:spPr bwMode="auto">
          <a:xfrm>
            <a:off x="714348" y="2500306"/>
            <a:ext cx="4429156" cy="2386619"/>
          </a:xfrm>
          <a:prstGeom prst="rect">
            <a:avLst/>
          </a:prstGeom>
          <a:ln>
            <a:noFill/>
          </a:ln>
          <a:effectLst>
            <a:outerShdw blurRad="292100" dist="139700" dir="2700000" algn="tl" rotWithShape="0">
              <a:srgbClr val="333333">
                <a:alpha val="65000"/>
              </a:srgbClr>
            </a:outerShdw>
          </a:effectLst>
        </p:spPr>
      </p:pic>
      <p:sp>
        <p:nvSpPr>
          <p:cNvPr id="7" name="6 Aşağı Ok"/>
          <p:cNvSpPr/>
          <p:nvPr/>
        </p:nvSpPr>
        <p:spPr>
          <a:xfrm>
            <a:off x="6357950" y="2214554"/>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172" name="Picture 4" descr="C:\Users\erhanozmen\Desktop\ayay.JPG"/>
          <p:cNvPicPr>
            <a:picLocks noChangeAspect="1" noChangeArrowheads="1"/>
          </p:cNvPicPr>
          <p:nvPr/>
        </p:nvPicPr>
        <p:blipFill>
          <a:blip r:embed="rId3"/>
          <a:srcRect/>
          <a:stretch>
            <a:fillRect/>
          </a:stretch>
        </p:blipFill>
        <p:spPr bwMode="auto">
          <a:xfrm>
            <a:off x="5572132" y="3000372"/>
            <a:ext cx="2498688" cy="12144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Alt toplamlar ve Gruplar</a:t>
            </a:r>
            <a:endParaRPr lang="tr-TR" dirty="0"/>
          </a:p>
        </p:txBody>
      </p:sp>
      <p:sp>
        <p:nvSpPr>
          <p:cNvPr id="3" name="2 İçerik Yer Tutucusu"/>
          <p:cNvSpPr>
            <a:spLocks noGrp="1"/>
          </p:cNvSpPr>
          <p:nvPr>
            <p:ph idx="1"/>
          </p:nvPr>
        </p:nvSpPr>
        <p:spPr>
          <a:xfrm>
            <a:off x="571472" y="1357298"/>
            <a:ext cx="8229600" cy="4714908"/>
          </a:xfrm>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Belli değerlerin alt toplamlarını aldırabilmek için, tabloda herhangi bir hücrede iken veri menüsünden alt toplamı seçiyoruz. Ve şu işlemi uyguluyoruz</a:t>
            </a:r>
          </a:p>
          <a:p>
            <a:endParaRPr lang="tr-TR" sz="2500" dirty="0"/>
          </a:p>
        </p:txBody>
      </p:sp>
      <p:pic>
        <p:nvPicPr>
          <p:cNvPr id="8194" name="Picture 2" descr="C:\Users\erhanozmen\Desktop\alt.JPG"/>
          <p:cNvPicPr>
            <a:picLocks noChangeAspect="1" noChangeArrowheads="1"/>
          </p:cNvPicPr>
          <p:nvPr/>
        </p:nvPicPr>
        <p:blipFill>
          <a:blip r:embed="rId2"/>
          <a:srcRect/>
          <a:stretch>
            <a:fillRect/>
          </a:stretch>
        </p:blipFill>
        <p:spPr bwMode="auto">
          <a:xfrm>
            <a:off x="785786" y="3429000"/>
            <a:ext cx="4690464" cy="2428892"/>
          </a:xfrm>
          <a:prstGeom prst="rect">
            <a:avLst/>
          </a:prstGeom>
          <a:ln>
            <a:noFill/>
          </a:ln>
          <a:effectLst>
            <a:outerShdw blurRad="292100" dist="139700" dir="2700000" algn="tl" rotWithShape="0">
              <a:srgbClr val="333333">
                <a:alpha val="65000"/>
              </a:srgbClr>
            </a:outerShdw>
          </a:effectLst>
        </p:spPr>
      </p:pic>
      <p:pic>
        <p:nvPicPr>
          <p:cNvPr id="8195" name="Picture 3" descr="C:\Users\erhanozmen\Desktop\sonnn.JPG"/>
          <p:cNvPicPr>
            <a:picLocks noChangeAspect="1" noChangeArrowheads="1"/>
          </p:cNvPicPr>
          <p:nvPr/>
        </p:nvPicPr>
        <p:blipFill>
          <a:blip r:embed="rId3"/>
          <a:srcRect/>
          <a:stretch>
            <a:fillRect/>
          </a:stretch>
        </p:blipFill>
        <p:spPr bwMode="auto">
          <a:xfrm>
            <a:off x="6000760" y="2714620"/>
            <a:ext cx="2643206" cy="3222943"/>
          </a:xfrm>
          <a:prstGeom prst="rect">
            <a:avLst/>
          </a:prstGeom>
          <a:ln>
            <a:noFill/>
          </a:ln>
          <a:effectLst>
            <a:outerShdw blurRad="292100" dist="139700" dir="2700000" algn="tl" rotWithShape="0">
              <a:srgbClr val="333333">
                <a:alpha val="65000"/>
              </a:srgbClr>
            </a:outerShdw>
          </a:effectLst>
        </p:spPr>
      </p:pic>
      <p:sp>
        <p:nvSpPr>
          <p:cNvPr id="9" name="8 Sağ Ok"/>
          <p:cNvSpPr/>
          <p:nvPr/>
        </p:nvSpPr>
        <p:spPr>
          <a:xfrm>
            <a:off x="5072066" y="2643182"/>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Alt toplamlar ve Gruplar</a:t>
            </a:r>
            <a:endParaRPr lang="tr-TR" dirty="0"/>
          </a:p>
        </p:txBody>
      </p:sp>
      <p:sp>
        <p:nvSpPr>
          <p:cNvPr id="3" name="2 İçerik Yer Tutucusu"/>
          <p:cNvSpPr>
            <a:spLocks noGrp="1"/>
          </p:cNvSpPr>
          <p:nvPr>
            <p:ph idx="1"/>
          </p:nvPr>
        </p:nvSpPr>
        <p:spPr>
          <a:xfrm>
            <a:off x="571472" y="1357298"/>
            <a:ext cx="8229600" cy="4714908"/>
          </a:xfrm>
        </p:spPr>
        <p:style>
          <a:lnRef idx="2">
            <a:schemeClr val="accent2"/>
          </a:lnRef>
          <a:fillRef idx="1">
            <a:schemeClr val="lt1"/>
          </a:fillRef>
          <a:effectRef idx="0">
            <a:schemeClr val="accent2"/>
          </a:effectRef>
          <a:fontRef idx="minor">
            <a:schemeClr val="dk1"/>
          </a:fontRef>
        </p:style>
        <p:txBody>
          <a:bodyPr>
            <a:normAutofit/>
          </a:bodyPr>
          <a:lstStyle/>
          <a:p>
            <a:r>
              <a:rPr lang="tr-TR" sz="2500" dirty="0" smtClean="0"/>
              <a:t>Sonuç olarak, Elazığ ve Malatya şehirlerinin, Nisan ayı değerlerini toplamış olan bir tablo çıkıyor karşımıza…</a:t>
            </a:r>
            <a:endParaRPr lang="tr-TR" sz="2500" dirty="0"/>
          </a:p>
        </p:txBody>
      </p:sp>
      <p:pic>
        <p:nvPicPr>
          <p:cNvPr id="9218" name="Picture 2" descr="C:\Users\erhanozmen\Desktop\tookjokdf.JPG"/>
          <p:cNvPicPr>
            <a:picLocks noChangeAspect="1" noChangeArrowheads="1"/>
          </p:cNvPicPr>
          <p:nvPr/>
        </p:nvPicPr>
        <p:blipFill>
          <a:blip r:embed="rId2"/>
          <a:srcRect/>
          <a:stretch>
            <a:fillRect/>
          </a:stretch>
        </p:blipFill>
        <p:spPr bwMode="auto">
          <a:xfrm>
            <a:off x="1428728" y="2357430"/>
            <a:ext cx="6353049" cy="35004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 Tablo (Pivot </a:t>
            </a:r>
            <a:r>
              <a:rPr lang="tr-TR" dirty="0" err="1" smtClean="0"/>
              <a:t>Table</a:t>
            </a:r>
            <a:r>
              <a:rPr lang="tr-TR" dirty="0" smtClean="0"/>
              <a:t>)</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endParaRPr lang="tr-TR" dirty="0"/>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Excel’de formül oluşturma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lnSpc>
                <a:spcPts val="3300"/>
              </a:lnSpc>
              <a:spcBef>
                <a:spcPts val="0"/>
              </a:spcBef>
              <a:buNone/>
              <a:defRPr/>
            </a:pPr>
            <a:r>
              <a:rPr lang="tr-TR" sz="2600" b="1" dirty="0" smtClean="0">
                <a:solidFill>
                  <a:schemeClr val="accent1">
                    <a:lumMod val="75000"/>
                  </a:schemeClr>
                </a:solidFill>
              </a:rPr>
              <a:t>Excel’ de formül oluştururken şu kurallara dikkat etmemiz</a:t>
            </a:r>
          </a:p>
          <a:p>
            <a:pPr>
              <a:lnSpc>
                <a:spcPts val="3300"/>
              </a:lnSpc>
              <a:spcBef>
                <a:spcPts val="0"/>
              </a:spcBef>
              <a:buNone/>
              <a:defRPr/>
            </a:pPr>
            <a:r>
              <a:rPr lang="tr-TR" sz="2600" b="1" dirty="0" smtClean="0">
                <a:solidFill>
                  <a:schemeClr val="accent1">
                    <a:lumMod val="75000"/>
                  </a:schemeClr>
                </a:solidFill>
              </a:rPr>
              <a:t>gerekir :</a:t>
            </a:r>
          </a:p>
          <a:p>
            <a:pPr>
              <a:lnSpc>
                <a:spcPts val="700"/>
              </a:lnSpc>
              <a:spcBef>
                <a:spcPts val="0"/>
              </a:spcBef>
              <a:defRPr/>
            </a:pPr>
            <a:endParaRPr lang="tr-TR" sz="2600" dirty="0" smtClean="0">
              <a:solidFill>
                <a:schemeClr val="tx1">
                  <a:lumMod val="75000"/>
                  <a:lumOff val="25000"/>
                </a:schemeClr>
              </a:solidFill>
            </a:endParaRPr>
          </a:p>
          <a:p>
            <a:pPr>
              <a:buFont typeface="Wingdings" pitchFamily="2" charset="2"/>
              <a:buAutoNum type="arabicPeriod"/>
              <a:defRPr/>
            </a:pPr>
            <a:r>
              <a:rPr lang="tr-TR" sz="2600" dirty="0" smtClean="0"/>
              <a:t>Bütün formüller </a:t>
            </a:r>
            <a:r>
              <a:rPr lang="tr-TR" sz="2600" b="1" dirty="0" smtClean="0">
                <a:solidFill>
                  <a:srgbClr val="FF0000"/>
                </a:solidFill>
              </a:rPr>
              <a:t>Eşittir(=)</a:t>
            </a:r>
            <a:r>
              <a:rPr lang="tr-TR" sz="2600" dirty="0" smtClean="0"/>
              <a:t> işareti ile başlar.</a:t>
            </a:r>
          </a:p>
          <a:p>
            <a:pPr>
              <a:buFont typeface="Wingdings" pitchFamily="2" charset="2"/>
              <a:buAutoNum type="arabicPeriod"/>
              <a:defRPr/>
            </a:pPr>
            <a:r>
              <a:rPr lang="tr-TR" sz="2600" dirty="0" smtClean="0"/>
              <a:t>Formül içerisinde boşluk kullanılmaz.</a:t>
            </a:r>
          </a:p>
          <a:p>
            <a:pPr>
              <a:buNone/>
              <a:defRPr/>
            </a:pPr>
            <a:r>
              <a:rPr lang="tr-TR" sz="2600" dirty="0" smtClean="0"/>
              <a:t>    =topla(A2;B2) </a:t>
            </a:r>
            <a:r>
              <a:rPr lang="tr-TR" sz="2600" dirty="0" smtClean="0">
                <a:solidFill>
                  <a:srgbClr val="92D050"/>
                </a:solidFill>
              </a:rPr>
              <a:t>doğru </a:t>
            </a:r>
            <a:r>
              <a:rPr lang="tr-TR" sz="2600" dirty="0" smtClean="0"/>
              <a:t>, 	=topla   (A2;B2) </a:t>
            </a:r>
            <a:r>
              <a:rPr lang="tr-TR" sz="2600" dirty="0" smtClean="0">
                <a:solidFill>
                  <a:srgbClr val="FF0000"/>
                </a:solidFill>
              </a:rPr>
              <a:t>yanlış</a:t>
            </a:r>
          </a:p>
          <a:p>
            <a:pPr>
              <a:lnSpc>
                <a:spcPts val="1100"/>
              </a:lnSpc>
              <a:spcBef>
                <a:spcPts val="0"/>
              </a:spcBef>
              <a:buNone/>
              <a:defRPr/>
            </a:pPr>
            <a:endParaRPr lang="tr-TR" sz="2600" dirty="0" smtClean="0">
              <a:solidFill>
                <a:srgbClr val="FF0000"/>
              </a:solidFill>
            </a:endParaRPr>
          </a:p>
          <a:p>
            <a:pPr>
              <a:buNone/>
              <a:defRPr/>
            </a:pPr>
            <a:r>
              <a:rPr lang="tr-TR" sz="2600" dirty="0" smtClean="0">
                <a:solidFill>
                  <a:schemeClr val="tx1">
                    <a:lumMod val="95000"/>
                    <a:lumOff val="5000"/>
                  </a:schemeClr>
                </a:solidFill>
              </a:rPr>
              <a:t>3. </a:t>
            </a:r>
            <a:r>
              <a:rPr lang="tr-TR" sz="2600" dirty="0" smtClean="0"/>
              <a:t>Sadece 2 hücre arasında işlem yapılacaksa, hücrelerin adresleri arasına </a:t>
            </a:r>
            <a:r>
              <a:rPr lang="tr-TR" sz="2600" b="1" dirty="0" smtClean="0">
                <a:solidFill>
                  <a:srgbClr val="FF0000"/>
                </a:solidFill>
              </a:rPr>
              <a:t>Noktalı Virgül(;) </a:t>
            </a:r>
            <a:r>
              <a:rPr lang="tr-TR" sz="2600" dirty="0" smtClean="0"/>
              <a:t>koyulur. Örn, </a:t>
            </a:r>
            <a:r>
              <a:rPr lang="tr-TR" sz="2600" dirty="0" smtClean="0">
                <a:solidFill>
                  <a:srgbClr val="FF0000"/>
                </a:solidFill>
              </a:rPr>
              <a:t>=topla(A2;B2) </a:t>
            </a:r>
            <a:r>
              <a:rPr lang="tr-TR" sz="2600" dirty="0" smtClean="0"/>
              <a:t>veya  </a:t>
            </a:r>
            <a:r>
              <a:rPr lang="tr-TR" sz="2600" dirty="0" smtClean="0">
                <a:solidFill>
                  <a:srgbClr val="FF0000"/>
                </a:solidFill>
              </a:rPr>
              <a:t>=ortalama(C1;C5)</a:t>
            </a:r>
            <a:r>
              <a:rPr lang="tr-TR" sz="2600" dirty="0" smtClean="0"/>
              <a:t> gibi…</a:t>
            </a:r>
            <a:endParaRPr lang="tr-TR" sz="2600"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Excel’de formül oluşturma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buNone/>
              <a:defRPr/>
            </a:pPr>
            <a:r>
              <a:rPr lang="tr-TR" dirty="0" smtClean="0">
                <a:solidFill>
                  <a:schemeClr val="tx1">
                    <a:lumMod val="95000"/>
                    <a:lumOff val="5000"/>
                  </a:schemeClr>
                </a:solidFill>
              </a:rPr>
              <a:t>4. </a:t>
            </a:r>
            <a:r>
              <a:rPr lang="tr-TR" sz="2600" dirty="0" smtClean="0"/>
              <a:t>İki hücre arasında kalan hücrelerle ilgili işlem yapılacaksa, hücrelerin adresleri arasına </a:t>
            </a:r>
            <a:r>
              <a:rPr lang="tr-TR" sz="2600" b="1" dirty="0" smtClean="0"/>
              <a:t>(</a:t>
            </a:r>
            <a:r>
              <a:rPr lang="tr-TR" sz="2800" b="1" dirty="0" smtClean="0">
                <a:solidFill>
                  <a:srgbClr val="FF0000"/>
                </a:solidFill>
              </a:rPr>
              <a:t>:</a:t>
            </a:r>
            <a:r>
              <a:rPr lang="tr-TR" sz="2600" b="1" dirty="0" smtClean="0"/>
              <a:t>)</a:t>
            </a:r>
            <a:r>
              <a:rPr lang="tr-TR" sz="2600" dirty="0" smtClean="0"/>
              <a:t> koyulur.</a:t>
            </a:r>
          </a:p>
          <a:p>
            <a:pPr>
              <a:buNone/>
              <a:defRPr/>
            </a:pPr>
            <a:r>
              <a:rPr lang="tr-TR" sz="2600" dirty="0" smtClean="0">
                <a:solidFill>
                  <a:srgbClr val="00B050"/>
                </a:solidFill>
              </a:rPr>
              <a:t>    </a:t>
            </a:r>
            <a:r>
              <a:rPr lang="tr-TR" sz="2600" b="1" u="sng" dirty="0" smtClean="0">
                <a:solidFill>
                  <a:schemeClr val="accent3">
                    <a:lumMod val="50000"/>
                  </a:schemeClr>
                </a:solidFill>
              </a:rPr>
              <a:t>Örnek,</a:t>
            </a:r>
            <a:r>
              <a:rPr lang="tr-TR" sz="2600" dirty="0" smtClean="0">
                <a:solidFill>
                  <a:srgbClr val="00B050"/>
                </a:solidFill>
              </a:rPr>
              <a:t>  </a:t>
            </a:r>
            <a:r>
              <a:rPr lang="tr-TR" sz="2600" dirty="0" smtClean="0">
                <a:solidFill>
                  <a:schemeClr val="tx1">
                    <a:lumMod val="95000"/>
                    <a:lumOff val="5000"/>
                  </a:schemeClr>
                </a:solidFill>
              </a:rPr>
              <a:t>=</a:t>
            </a:r>
            <a:r>
              <a:rPr lang="tr-TR" sz="2600" dirty="0" smtClean="0"/>
              <a:t>topla(A2:A10)</a:t>
            </a:r>
          </a:p>
          <a:p>
            <a:pPr>
              <a:lnSpc>
                <a:spcPts val="2500"/>
              </a:lnSpc>
              <a:spcBef>
                <a:spcPts val="0"/>
              </a:spcBef>
              <a:buNone/>
              <a:defRPr/>
            </a:pPr>
            <a:endParaRPr lang="tr-TR" sz="2600" dirty="0" smtClean="0"/>
          </a:p>
          <a:p>
            <a:pPr>
              <a:buNone/>
              <a:defRPr/>
            </a:pPr>
            <a:r>
              <a:rPr lang="tr-TR" sz="2600" dirty="0" smtClean="0"/>
              <a:t>5. Matematiksel işlemlerde </a:t>
            </a:r>
            <a:r>
              <a:rPr lang="tr-TR" sz="2600" b="1" dirty="0" smtClean="0">
                <a:solidFill>
                  <a:schemeClr val="accent1">
                    <a:lumMod val="75000"/>
                  </a:schemeClr>
                </a:solidFill>
              </a:rPr>
              <a:t>işlem önceliği </a:t>
            </a:r>
            <a:r>
              <a:rPr lang="tr-TR" sz="2600" dirty="0" smtClean="0"/>
              <a:t>aşağıdaki şekildedir :</a:t>
            </a:r>
          </a:p>
          <a:p>
            <a:pPr>
              <a:buNone/>
              <a:defRPr/>
            </a:pPr>
            <a:r>
              <a:rPr lang="tr-TR" sz="2600" dirty="0" smtClean="0">
                <a:solidFill>
                  <a:srgbClr val="FF0000"/>
                </a:solidFill>
              </a:rPr>
              <a:t>    Yüzde, üs alma, çarpma-bölme, toplama-çıkarma</a:t>
            </a:r>
          </a:p>
          <a:p>
            <a:pPr>
              <a:buNone/>
              <a:defRPr/>
            </a:pPr>
            <a:endParaRPr lang="tr-TR" dirty="0" smtClean="0"/>
          </a:p>
          <a:p>
            <a:pPr>
              <a:buNone/>
              <a:defRPr/>
            </a:pPr>
            <a:endParaRPr lang="tr-TR" dirty="0" smtClean="0"/>
          </a:p>
          <a:p>
            <a:endParaRPr lang="tr-TR"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normAutofit/>
          </a:bodyPr>
          <a:lstStyle/>
          <a:p>
            <a:r>
              <a:rPr lang="tr-TR" dirty="0" smtClean="0"/>
              <a:t>Excel’de formül oluşturma</a:t>
            </a:r>
            <a:endParaRPr lang="fr-CA" dirty="0" smtClean="0">
              <a:solidFill>
                <a:schemeClr val="bg1"/>
              </a:solidFill>
            </a:endParaRPr>
          </a:p>
        </p:txBody>
      </p:sp>
      <p:sp>
        <p:nvSpPr>
          <p:cNvPr id="3" name="Espace réservé du contenu 2"/>
          <p:cNvSpPr>
            <a:spLocks noGrp="1"/>
          </p:cNvSpPr>
          <p:nvPr>
            <p:ph idx="1"/>
          </p:nvPr>
        </p:nvSpPr>
        <p:spPr>
          <a:xfrm>
            <a:off x="457200" y="2046288"/>
            <a:ext cx="8472488" cy="4240212"/>
          </a:xfrm>
        </p:spPr>
        <p:style>
          <a:lnRef idx="2">
            <a:schemeClr val="accent3"/>
          </a:lnRef>
          <a:fillRef idx="1">
            <a:schemeClr val="lt1"/>
          </a:fillRef>
          <a:effectRef idx="0">
            <a:schemeClr val="accent3"/>
          </a:effectRef>
          <a:fontRef idx="minor">
            <a:schemeClr val="dk1"/>
          </a:fontRef>
        </p:style>
        <p:txBody>
          <a:bodyPr rtlCol="0">
            <a:normAutofit fontScale="92500" lnSpcReduction="10000"/>
          </a:bodyPr>
          <a:lstStyle/>
          <a:p>
            <a:pPr eaLnBrk="1" hangingPunct="1">
              <a:buFont typeface="Wingdings" pitchFamily="2" charset="2"/>
              <a:buNone/>
              <a:defRPr/>
            </a:pPr>
            <a:r>
              <a:rPr lang="tr-TR" sz="2800" b="1" dirty="0" smtClean="0">
                <a:solidFill>
                  <a:schemeClr val="accent3">
                    <a:lumMod val="50000"/>
                  </a:schemeClr>
                </a:solidFill>
              </a:rPr>
              <a:t>	Örnek,</a:t>
            </a:r>
            <a:r>
              <a:rPr lang="tr-TR" sz="2800" dirty="0" smtClean="0">
                <a:solidFill>
                  <a:srgbClr val="00B050"/>
                </a:solidFill>
              </a:rPr>
              <a:t>  </a:t>
            </a:r>
            <a:r>
              <a:rPr lang="tr-TR" sz="2800" dirty="0" smtClean="0"/>
              <a:t>=3+18/3  formülünde önce bölme işlemi, daha sonra toplama işlemi yapılır.</a:t>
            </a:r>
          </a:p>
          <a:p>
            <a:pPr eaLnBrk="1" hangingPunct="1">
              <a:buFont typeface="Wingdings" pitchFamily="2" charset="2"/>
              <a:buNone/>
              <a:defRPr/>
            </a:pPr>
            <a:r>
              <a:rPr lang="tr-TR" sz="2800" dirty="0" smtClean="0"/>
              <a:t>	Yani sonuç = </a:t>
            </a:r>
            <a:r>
              <a:rPr lang="tr-TR" sz="2800" dirty="0" smtClean="0">
                <a:solidFill>
                  <a:schemeClr val="tx1">
                    <a:lumMod val="95000"/>
                    <a:lumOff val="5000"/>
                  </a:schemeClr>
                </a:solidFill>
              </a:rPr>
              <a:t>3+6=9’ dur.</a:t>
            </a:r>
          </a:p>
          <a:p>
            <a:pPr eaLnBrk="1" hangingPunct="1">
              <a:lnSpc>
                <a:spcPts val="2500"/>
              </a:lnSpc>
              <a:spcBef>
                <a:spcPts val="0"/>
              </a:spcBef>
              <a:buFont typeface="Wingdings" pitchFamily="2" charset="2"/>
              <a:buNone/>
              <a:defRPr/>
            </a:pPr>
            <a:endParaRPr lang="tr-TR" sz="2800" dirty="0" smtClean="0"/>
          </a:p>
          <a:p>
            <a:pPr eaLnBrk="1" hangingPunct="1">
              <a:buFont typeface="Wingdings" pitchFamily="2" charset="2"/>
              <a:buNone/>
              <a:defRPr/>
            </a:pPr>
            <a:r>
              <a:rPr lang="tr-TR" sz="2800" dirty="0" smtClean="0"/>
              <a:t>6. Önceliği </a:t>
            </a:r>
            <a:r>
              <a:rPr lang="tr-TR" sz="2800" dirty="0" smtClean="0">
                <a:solidFill>
                  <a:srgbClr val="008000"/>
                </a:solidFill>
              </a:rPr>
              <a:t>eşit</a:t>
            </a:r>
            <a:r>
              <a:rPr lang="tr-TR" sz="2800" dirty="0" smtClean="0"/>
              <a:t> olan işlemlerde, işlem önceliği </a:t>
            </a:r>
            <a:r>
              <a:rPr lang="tr-TR" sz="2800" dirty="0" smtClean="0">
                <a:solidFill>
                  <a:srgbClr val="FF0000"/>
                </a:solidFill>
              </a:rPr>
              <a:t>sol</a:t>
            </a:r>
            <a:r>
              <a:rPr lang="tr-TR" sz="2800" dirty="0" smtClean="0"/>
              <a:t> tarafta yer alan işlemdedir.</a:t>
            </a:r>
          </a:p>
          <a:p>
            <a:pPr eaLnBrk="1" hangingPunct="1">
              <a:buFont typeface="Wingdings" pitchFamily="2" charset="2"/>
              <a:buNone/>
              <a:defRPr/>
            </a:pPr>
            <a:r>
              <a:rPr lang="tr-TR" sz="2800" dirty="0" smtClean="0"/>
              <a:t>	</a:t>
            </a:r>
            <a:r>
              <a:rPr lang="tr-TR" sz="2800" b="1" u="sng" dirty="0" smtClean="0">
                <a:solidFill>
                  <a:schemeClr val="accent6">
                    <a:lumMod val="50000"/>
                  </a:schemeClr>
                </a:solidFill>
              </a:rPr>
              <a:t>Örn;</a:t>
            </a:r>
            <a:r>
              <a:rPr lang="tr-TR" sz="2800" dirty="0" smtClean="0"/>
              <a:t>  =130/13*2  formülünde çarpma ile bölme aynı işlem önceliğine sahip olduğundan önce sol taraftaki işlem </a:t>
            </a:r>
            <a:r>
              <a:rPr lang="tr-TR" sz="2800" b="1" dirty="0" smtClean="0"/>
              <a:t>(bölme) </a:t>
            </a:r>
            <a:r>
              <a:rPr lang="tr-TR" sz="2800" dirty="0" smtClean="0"/>
              <a:t>yapılır.</a:t>
            </a:r>
          </a:p>
          <a:p>
            <a:pPr eaLnBrk="1" hangingPunct="1">
              <a:buFont typeface="Wingdings" pitchFamily="2" charset="2"/>
              <a:buNone/>
              <a:defRPr/>
            </a:pPr>
            <a:r>
              <a:rPr lang="tr-TR" sz="2800" dirty="0" smtClean="0"/>
              <a:t>     </a:t>
            </a:r>
            <a:r>
              <a:rPr lang="tr-TR" sz="2800" b="1" u="sng" dirty="0" smtClean="0">
                <a:solidFill>
                  <a:schemeClr val="accent6">
                    <a:lumMod val="50000"/>
                  </a:schemeClr>
                </a:solidFill>
              </a:rPr>
              <a:t>Sonuç</a:t>
            </a:r>
            <a:r>
              <a:rPr lang="tr-TR" sz="2800" dirty="0" smtClean="0"/>
              <a:t> =10*2 = 20 olarak gözükür.</a:t>
            </a:r>
          </a:p>
          <a:p>
            <a:pPr eaLnBrk="1" hangingPunct="1">
              <a:buFont typeface="Arial" charset="0"/>
              <a:buNone/>
              <a:defRPr/>
            </a:pPr>
            <a:endParaRPr lang="tr-TR" sz="2800" dirty="0" smtClean="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normAutofit/>
          </a:bodyPr>
          <a:lstStyle/>
          <a:p>
            <a:r>
              <a:rPr lang="tr-TR" dirty="0" smtClean="0"/>
              <a:t>Excel’de formül oluşturma</a:t>
            </a:r>
            <a:endParaRPr lang="fr-CA" dirty="0" smtClean="0">
              <a:solidFill>
                <a:schemeClr val="bg1"/>
              </a:solidFill>
            </a:endParaRPr>
          </a:p>
        </p:txBody>
      </p:sp>
      <p:sp>
        <p:nvSpPr>
          <p:cNvPr id="3" name="Espace réservé du contenu 2"/>
          <p:cNvSpPr>
            <a:spLocks noGrp="1"/>
          </p:cNvSpPr>
          <p:nvPr>
            <p:ph idx="1"/>
          </p:nvPr>
        </p:nvSpPr>
        <p:spPr>
          <a:xfrm>
            <a:off x="457200" y="2046288"/>
            <a:ext cx="8401050" cy="4240212"/>
          </a:xfrm>
        </p:spPr>
        <p:style>
          <a:lnRef idx="2">
            <a:schemeClr val="accent3"/>
          </a:lnRef>
          <a:fillRef idx="1">
            <a:schemeClr val="lt1"/>
          </a:fillRef>
          <a:effectRef idx="0">
            <a:schemeClr val="accent3"/>
          </a:effectRef>
          <a:fontRef idx="minor">
            <a:schemeClr val="dk1"/>
          </a:fontRef>
        </p:style>
        <p:txBody>
          <a:bodyPr rtlCol="0">
            <a:normAutofit/>
          </a:bodyPr>
          <a:lstStyle/>
          <a:p>
            <a:pPr eaLnBrk="1" hangingPunct="1">
              <a:buFont typeface="Wingdings" pitchFamily="2" charset="2"/>
              <a:buNone/>
              <a:defRPr/>
            </a:pPr>
            <a:r>
              <a:rPr lang="tr-TR" sz="2800" dirty="0" smtClean="0">
                <a:solidFill>
                  <a:schemeClr val="tx1">
                    <a:lumMod val="95000"/>
                    <a:lumOff val="5000"/>
                  </a:schemeClr>
                </a:solidFill>
              </a:rPr>
              <a:t>7. </a:t>
            </a:r>
            <a:r>
              <a:rPr lang="tr-TR" sz="2600" dirty="0" smtClean="0"/>
              <a:t>Bir formüldeki matematiksel işlemlerde </a:t>
            </a:r>
            <a:r>
              <a:rPr lang="tr-TR" sz="2600" dirty="0" smtClean="0">
                <a:solidFill>
                  <a:srgbClr val="008000"/>
                </a:solidFill>
              </a:rPr>
              <a:t>önce</a:t>
            </a:r>
            <a:r>
              <a:rPr lang="tr-TR" sz="2600" dirty="0" smtClean="0"/>
              <a:t> parantez içerisindeki işlemler, </a:t>
            </a:r>
            <a:r>
              <a:rPr lang="tr-TR" sz="2600" dirty="0" smtClean="0">
                <a:solidFill>
                  <a:srgbClr val="FF0000"/>
                </a:solidFill>
              </a:rPr>
              <a:t>sonra</a:t>
            </a:r>
            <a:r>
              <a:rPr lang="tr-TR" sz="2600" dirty="0" smtClean="0"/>
              <a:t> parantez dışındaki işlemler yapılır.</a:t>
            </a:r>
          </a:p>
          <a:p>
            <a:pPr eaLnBrk="1" hangingPunct="1">
              <a:buFont typeface="Arial" charset="0"/>
              <a:buNone/>
              <a:defRPr/>
            </a:pPr>
            <a:r>
              <a:rPr lang="tr-TR" sz="2600" dirty="0" smtClean="0"/>
              <a:t>	</a:t>
            </a:r>
            <a:r>
              <a:rPr lang="tr-TR" sz="2600" b="1" u="sng" dirty="0" smtClean="0">
                <a:solidFill>
                  <a:schemeClr val="accent6">
                    <a:lumMod val="50000"/>
                  </a:schemeClr>
                </a:solidFill>
              </a:rPr>
              <a:t>Örnek:</a:t>
            </a:r>
            <a:r>
              <a:rPr lang="tr-TR" sz="2600" dirty="0" smtClean="0"/>
              <a:t>  =(5+4)*3  işleminin sonucu   =9*3=27’dir.</a:t>
            </a:r>
          </a:p>
          <a:p>
            <a:pPr eaLnBrk="1" hangingPunct="1">
              <a:lnSpc>
                <a:spcPts val="2700"/>
              </a:lnSpc>
              <a:spcBef>
                <a:spcPts val="0"/>
              </a:spcBef>
              <a:buFont typeface="Arial" charset="0"/>
              <a:buNone/>
              <a:defRPr/>
            </a:pPr>
            <a:endParaRPr lang="tr-TR" sz="2600" dirty="0" smtClean="0"/>
          </a:p>
          <a:p>
            <a:pPr eaLnBrk="1" hangingPunct="1">
              <a:buFont typeface="Arial" charset="0"/>
              <a:buNone/>
              <a:defRPr/>
            </a:pPr>
            <a:r>
              <a:rPr lang="tr-TR" sz="2600" dirty="0" smtClean="0"/>
              <a:t>8. Bir formülde açılan parantezlerin gerektiği yerde kapatılması gerekir. Yoksa Excel formül hatası verecektir.</a:t>
            </a:r>
          </a:p>
          <a:p>
            <a:pPr eaLnBrk="1" hangingPunct="1">
              <a:buFont typeface="Wingdings" pitchFamily="2" charset="2"/>
              <a:buNone/>
              <a:defRPr/>
            </a:pPr>
            <a:endParaRPr lang="tr-TR" sz="2800" dirty="0" smtClean="0"/>
          </a:p>
          <a:p>
            <a:pPr eaLnBrk="1" hangingPunct="1">
              <a:buFont typeface="Arial" charset="0"/>
              <a:buNone/>
              <a:defRPr/>
            </a:pPr>
            <a:endParaRPr lang="tr-TR" sz="2800" dirty="0" smtClean="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normAutofit/>
          </a:bodyPr>
          <a:lstStyle/>
          <a:p>
            <a:r>
              <a:rPr lang="tr-TR" dirty="0" smtClean="0"/>
              <a:t>Excel’de formül oluşturma</a:t>
            </a:r>
            <a:endParaRPr lang="fr-CA" dirty="0" smtClean="0">
              <a:solidFill>
                <a:schemeClr val="bg1"/>
              </a:solidFill>
            </a:endParaRPr>
          </a:p>
        </p:txBody>
      </p:sp>
      <p:sp>
        <p:nvSpPr>
          <p:cNvPr id="3" name="Espace réservé du contenu 2"/>
          <p:cNvSpPr>
            <a:spLocks noGrp="1"/>
          </p:cNvSpPr>
          <p:nvPr>
            <p:ph idx="1"/>
          </p:nvPr>
        </p:nvSpPr>
        <p:spPr>
          <a:xfrm>
            <a:off x="457200" y="2046288"/>
            <a:ext cx="8401050" cy="4240212"/>
          </a:xfrm>
        </p:spPr>
        <p:style>
          <a:lnRef idx="2">
            <a:schemeClr val="accent3"/>
          </a:lnRef>
          <a:fillRef idx="1">
            <a:schemeClr val="lt1"/>
          </a:fillRef>
          <a:effectRef idx="0">
            <a:schemeClr val="accent3"/>
          </a:effectRef>
          <a:fontRef idx="minor">
            <a:schemeClr val="dk1"/>
          </a:fontRef>
        </p:style>
        <p:txBody>
          <a:bodyPr rtlCol="0">
            <a:normAutofit/>
          </a:bodyPr>
          <a:lstStyle/>
          <a:p>
            <a:pPr eaLnBrk="1" hangingPunct="1">
              <a:spcBef>
                <a:spcPts val="0"/>
              </a:spcBef>
              <a:buFont typeface="Arial" charset="0"/>
              <a:buNone/>
              <a:defRPr/>
            </a:pPr>
            <a:r>
              <a:rPr lang="tr-TR" sz="2800" dirty="0" smtClean="0">
                <a:solidFill>
                  <a:schemeClr val="tx1">
                    <a:lumMod val="95000"/>
                    <a:lumOff val="5000"/>
                  </a:schemeClr>
                </a:solidFill>
              </a:rPr>
              <a:t>9. </a:t>
            </a:r>
            <a:r>
              <a:rPr lang="tr-TR" sz="2600" dirty="0" smtClean="0"/>
              <a:t>Hücreye </a:t>
            </a:r>
            <a:r>
              <a:rPr lang="tr-TR" sz="2600" dirty="0" smtClean="0">
                <a:solidFill>
                  <a:srgbClr val="008000"/>
                </a:solidFill>
              </a:rPr>
              <a:t>ondalıklı sayı</a:t>
            </a:r>
            <a:r>
              <a:rPr lang="tr-TR" sz="2600" dirty="0" smtClean="0"/>
              <a:t> yazılacaksa tam kısımla ondalık kısım arasındaki işaret </a:t>
            </a:r>
            <a:r>
              <a:rPr lang="tr-TR" sz="2600" b="1" dirty="0" smtClean="0">
                <a:solidFill>
                  <a:srgbClr val="FF0000"/>
                </a:solidFill>
              </a:rPr>
              <a:t>,</a:t>
            </a:r>
            <a:r>
              <a:rPr lang="tr-TR" sz="2600" dirty="0" smtClean="0"/>
              <a:t> olmalıdır.</a:t>
            </a:r>
          </a:p>
          <a:p>
            <a:pPr eaLnBrk="1" hangingPunct="1">
              <a:buFont typeface="Arial" charset="0"/>
              <a:buNone/>
              <a:defRPr/>
            </a:pPr>
            <a:r>
              <a:rPr lang="tr-TR" sz="2600" dirty="0" smtClean="0"/>
              <a:t>	</a:t>
            </a:r>
            <a:r>
              <a:rPr lang="tr-TR" sz="2600" b="1" dirty="0" smtClean="0">
                <a:solidFill>
                  <a:srgbClr val="FF0000"/>
                </a:solidFill>
              </a:rPr>
              <a:t>.</a:t>
            </a:r>
            <a:r>
              <a:rPr lang="tr-TR" sz="2600" dirty="0" smtClean="0"/>
              <a:t>  koyulduğu taktirde Excel bu hücredeki değeri tarih formatına dönüştürecektir.</a:t>
            </a:r>
          </a:p>
          <a:p>
            <a:pPr eaLnBrk="1" hangingPunct="1">
              <a:lnSpc>
                <a:spcPts val="2000"/>
              </a:lnSpc>
              <a:spcBef>
                <a:spcPts val="0"/>
              </a:spcBef>
              <a:buFont typeface="Arial" charset="0"/>
              <a:buNone/>
              <a:defRPr/>
            </a:pPr>
            <a:endParaRPr lang="tr-TR" sz="2800" dirty="0" smtClean="0"/>
          </a:p>
          <a:p>
            <a:pPr eaLnBrk="1" hangingPunct="1">
              <a:buFont typeface="Arial" charset="0"/>
              <a:buNone/>
              <a:defRPr/>
            </a:pPr>
            <a:r>
              <a:rPr lang="tr-TR" sz="2500" b="1" u="sng" dirty="0" smtClean="0">
                <a:solidFill>
                  <a:schemeClr val="accent6">
                    <a:lumMod val="50000"/>
                  </a:schemeClr>
                </a:solidFill>
              </a:rPr>
              <a:t>Örnek:</a:t>
            </a:r>
            <a:r>
              <a:rPr lang="tr-TR" sz="2500" b="1" dirty="0" smtClean="0">
                <a:solidFill>
                  <a:schemeClr val="accent6">
                    <a:lumMod val="50000"/>
                  </a:schemeClr>
                </a:solidFill>
              </a:rPr>
              <a:t>  </a:t>
            </a:r>
            <a:r>
              <a:rPr lang="tr-TR" sz="2500" dirty="0" smtClean="0"/>
              <a:t>Hücreye </a:t>
            </a:r>
            <a:r>
              <a:rPr lang="tr-TR" sz="2500" b="1" dirty="0" smtClean="0">
                <a:solidFill>
                  <a:srgbClr val="0070C0"/>
                </a:solidFill>
              </a:rPr>
              <a:t>10,5</a:t>
            </a:r>
            <a:r>
              <a:rPr lang="tr-TR" sz="2500" dirty="0" smtClean="0"/>
              <a:t> girildiğinde bu değer aynı kalırken,</a:t>
            </a:r>
          </a:p>
          <a:p>
            <a:pPr eaLnBrk="1" hangingPunct="1">
              <a:buFont typeface="Arial" charset="0"/>
              <a:buNone/>
              <a:defRPr/>
            </a:pPr>
            <a:r>
              <a:rPr lang="tr-TR" sz="2500" b="1" dirty="0" smtClean="0">
                <a:solidFill>
                  <a:srgbClr val="FF0000"/>
                </a:solidFill>
              </a:rPr>
              <a:t>10.5</a:t>
            </a:r>
            <a:r>
              <a:rPr lang="tr-TR" sz="2500" dirty="0" smtClean="0"/>
              <a:t> girildiğinde </a:t>
            </a:r>
            <a:r>
              <a:rPr lang="tr-TR" sz="2500" b="1" dirty="0" smtClean="0">
                <a:solidFill>
                  <a:schemeClr val="accent2">
                    <a:lumMod val="75000"/>
                  </a:schemeClr>
                </a:solidFill>
              </a:rPr>
              <a:t>10.May</a:t>
            </a:r>
            <a:r>
              <a:rPr lang="tr-TR" sz="2500" dirty="0" smtClean="0"/>
              <a:t> şeklinde tarih olarak gözükecektir.</a:t>
            </a:r>
          </a:p>
          <a:p>
            <a:pPr eaLnBrk="1" hangingPunct="1">
              <a:lnSpc>
                <a:spcPts val="2300"/>
              </a:lnSpc>
              <a:spcBef>
                <a:spcPts val="0"/>
              </a:spcBef>
              <a:buFont typeface="Arial" charset="0"/>
              <a:buNone/>
              <a:defRPr/>
            </a:pPr>
            <a:endParaRPr lang="tr-TR" sz="2500" dirty="0" smtClean="0"/>
          </a:p>
          <a:p>
            <a:pPr eaLnBrk="1" hangingPunct="1">
              <a:spcBef>
                <a:spcPts val="0"/>
              </a:spcBef>
              <a:buFont typeface="Arial" charset="0"/>
              <a:buNone/>
              <a:defRPr/>
            </a:pPr>
            <a:r>
              <a:rPr lang="tr-TR" sz="2600" dirty="0" smtClean="0">
                <a:solidFill>
                  <a:schemeClr val="tx1">
                    <a:lumMod val="95000"/>
                    <a:lumOff val="5000"/>
                  </a:schemeClr>
                </a:solidFill>
              </a:rPr>
              <a:t>10. </a:t>
            </a:r>
            <a:r>
              <a:rPr lang="tr-TR" sz="2600" dirty="0" smtClean="0"/>
              <a:t>Formüllerde metinsel ifadeler çift tırnak karakterleri</a:t>
            </a:r>
          </a:p>
          <a:p>
            <a:pPr eaLnBrk="1" hangingPunct="1">
              <a:spcBef>
                <a:spcPts val="0"/>
              </a:spcBef>
              <a:buFont typeface="Arial" charset="0"/>
              <a:buNone/>
              <a:defRPr/>
            </a:pPr>
            <a:r>
              <a:rPr lang="tr-TR" sz="2600" dirty="0" smtClean="0"/>
              <a:t>       arasına yazılır. </a:t>
            </a:r>
            <a:r>
              <a:rPr lang="tr-TR" sz="2600" dirty="0" smtClean="0">
                <a:solidFill>
                  <a:srgbClr val="FF0000"/>
                </a:solidFill>
              </a:rPr>
              <a:t>(</a:t>
            </a:r>
            <a:r>
              <a:rPr lang="tr-TR" sz="2600" dirty="0" smtClean="0">
                <a:solidFill>
                  <a:srgbClr val="FF0000"/>
                </a:solidFill>
                <a:latin typeface="Arial" charset="0"/>
              </a:rPr>
              <a:t>"</a:t>
            </a:r>
            <a:r>
              <a:rPr lang="tr-TR" sz="2600" dirty="0" smtClean="0">
                <a:solidFill>
                  <a:srgbClr val="FF0000"/>
                </a:solidFill>
              </a:rPr>
              <a:t>kaldı</a:t>
            </a:r>
            <a:r>
              <a:rPr lang="tr-TR" sz="2600" dirty="0" smtClean="0">
                <a:solidFill>
                  <a:srgbClr val="FF0000"/>
                </a:solidFill>
                <a:latin typeface="Arial" charset="0"/>
              </a:rPr>
              <a:t>"</a:t>
            </a:r>
            <a:r>
              <a:rPr lang="tr-TR" sz="2600" dirty="0" smtClean="0">
                <a:solidFill>
                  <a:srgbClr val="FF0000"/>
                </a:solidFill>
              </a:rPr>
              <a:t>, </a:t>
            </a:r>
            <a:r>
              <a:rPr lang="tr-TR" sz="2600" dirty="0" smtClean="0">
                <a:solidFill>
                  <a:srgbClr val="FF0000"/>
                </a:solidFill>
                <a:latin typeface="Arial" charset="0"/>
              </a:rPr>
              <a:t>"</a:t>
            </a:r>
            <a:r>
              <a:rPr lang="tr-TR" sz="2600" dirty="0" smtClean="0">
                <a:solidFill>
                  <a:srgbClr val="FF0000"/>
                </a:solidFill>
              </a:rPr>
              <a:t>geçti</a:t>
            </a:r>
            <a:r>
              <a:rPr lang="tr-TR" sz="2600" dirty="0" smtClean="0">
                <a:solidFill>
                  <a:srgbClr val="FF0000"/>
                </a:solidFill>
                <a:latin typeface="Arial" charset="0"/>
              </a:rPr>
              <a:t>"</a:t>
            </a:r>
            <a:r>
              <a:rPr lang="tr-TR" sz="2600" dirty="0" smtClean="0">
                <a:solidFill>
                  <a:srgbClr val="FF0000"/>
                </a:solidFill>
              </a:rPr>
              <a:t> </a:t>
            </a:r>
            <a:r>
              <a:rPr lang="tr-TR" sz="2600" dirty="0" smtClean="0"/>
              <a:t>gibi</a:t>
            </a:r>
            <a:r>
              <a:rPr lang="tr-TR" sz="2600" dirty="0" smtClean="0">
                <a:solidFill>
                  <a:srgbClr val="FF0000"/>
                </a:solidFill>
              </a:rPr>
              <a:t>)</a:t>
            </a:r>
            <a:endParaRPr lang="tr-TR" sz="2600" dirty="0" smtClean="0"/>
          </a:p>
          <a:p>
            <a:pPr eaLnBrk="1" hangingPunct="1">
              <a:buFont typeface="Wingdings" pitchFamily="2" charset="2"/>
              <a:buNone/>
              <a:defRPr/>
            </a:pPr>
            <a:endParaRPr lang="tr-TR" sz="2800" dirty="0" smtClean="0"/>
          </a:p>
          <a:p>
            <a:pPr eaLnBrk="1" hangingPunct="1">
              <a:buFont typeface="Arial" charset="0"/>
              <a:buNone/>
              <a:defRPr/>
            </a:pPr>
            <a:endParaRPr lang="tr-TR" sz="2800" dirty="0" smtClean="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Aritmetik İşlemler</a:t>
            </a:r>
            <a:endParaRPr lang="tr-TR" dirty="0"/>
          </a:p>
        </p:txBody>
      </p:sp>
      <p:sp>
        <p:nvSpPr>
          <p:cNvPr id="6" name="5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Aritmetik işlemlerde kullanabileceğimiz operatörler ve anlamları şöyledir.</a:t>
            </a:r>
          </a:p>
        </p:txBody>
      </p:sp>
      <p:pic>
        <p:nvPicPr>
          <p:cNvPr id="7" name="Picture 4"/>
          <p:cNvPicPr>
            <a:picLocks noGrp="1" noChangeAspect="1" noChangeArrowheads="1"/>
          </p:cNvPicPr>
          <p:nvPr>
            <p:ph sz="half" idx="1"/>
          </p:nvPr>
        </p:nvPicPr>
        <p:blipFill>
          <a:blip r:embed="rId2"/>
          <a:srcRect/>
          <a:stretch>
            <a:fillRect/>
          </a:stretch>
        </p:blipFill>
        <p:spPr bwMode="auto">
          <a:xfrm>
            <a:off x="214282" y="2143116"/>
            <a:ext cx="4301586" cy="32861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60"/>
            <a:ext cx="8229600" cy="1143000"/>
          </a:xfrm>
        </p:spPr>
        <p:txBody>
          <a:bodyPr/>
          <a:lstStyle/>
          <a:p>
            <a:r>
              <a:rPr lang="tr-TR" dirty="0" smtClean="0"/>
              <a:t>Tüm tabloyu Seçmek</a:t>
            </a:r>
            <a:endParaRPr lang="tr-TR" dirty="0"/>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r>
              <a:rPr lang="tr-TR" sz="2600" dirty="0" smtClean="0">
                <a:solidFill>
                  <a:schemeClr val="tx1"/>
                </a:solidFill>
              </a:rPr>
              <a:t>Tablonun tamamını seçmek için ise tablonun sol üst köşesi tıklanır</a:t>
            </a:r>
          </a:p>
          <a:p>
            <a:endParaRPr lang="tr-TR" dirty="0"/>
          </a:p>
        </p:txBody>
      </p:sp>
      <p:pic>
        <p:nvPicPr>
          <p:cNvPr id="5" name="Picture 5"/>
          <p:cNvPicPr>
            <a:picLocks noGrp="1" noChangeAspect="1" noChangeArrowheads="1"/>
          </p:cNvPicPr>
          <p:nvPr>
            <p:ph sz="half" idx="1"/>
          </p:nvPr>
        </p:nvPicPr>
        <p:blipFill>
          <a:blip r:embed="rId2"/>
          <a:srcRect/>
          <a:stretch>
            <a:fillRect/>
          </a:stretch>
        </p:blipFill>
        <p:spPr bwMode="auto">
          <a:xfrm>
            <a:off x="428596" y="1571612"/>
            <a:ext cx="3929090" cy="46614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8"/>
            <a:ext cx="8229600" cy="1143000"/>
          </a:xfrm>
        </p:spPr>
        <p:txBody>
          <a:bodyPr/>
          <a:lstStyle/>
          <a:p>
            <a:r>
              <a:rPr lang="tr-TR" dirty="0" smtClean="0"/>
              <a:t>Karşılaştırma İşaretleri</a:t>
            </a:r>
            <a:endParaRPr lang="tr-TR" dirty="0"/>
          </a:p>
        </p:txBody>
      </p:sp>
      <p:sp>
        <p:nvSpPr>
          <p:cNvPr id="4" name="3 İçerik Yer Tutucusu"/>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r>
              <a:rPr lang="tr-TR" dirty="0" smtClean="0">
                <a:solidFill>
                  <a:schemeClr val="tx1"/>
                </a:solidFill>
              </a:rPr>
              <a:t>Tablolarda sadece işlem değil bazen karşılaştırma yapmak da gerekir.Örneğin son ödeme tarihi geçen bir malın icraya verilmesi gerekebilir.Veya sınavdan düşük not alan bir öğrencinin kalması,yüksek not alanın geçmesi gerekir.Bu tür karşılaştırma işlemleri için aşağıdaki operatörler kullanılır. </a:t>
            </a:r>
          </a:p>
          <a:p>
            <a:endParaRPr lang="tr-TR" dirty="0"/>
          </a:p>
        </p:txBody>
      </p:sp>
      <p:pic>
        <p:nvPicPr>
          <p:cNvPr id="5" name="Picture 4"/>
          <p:cNvPicPr>
            <a:picLocks noGrp="1" noChangeAspect="1" noChangeArrowheads="1"/>
          </p:cNvPicPr>
          <p:nvPr>
            <p:ph sz="half" idx="1"/>
          </p:nvPr>
        </p:nvPicPr>
        <p:blipFill>
          <a:blip r:embed="rId2"/>
          <a:srcRect/>
          <a:stretch>
            <a:fillRect/>
          </a:stretch>
        </p:blipFill>
        <p:spPr bwMode="auto">
          <a:xfrm>
            <a:off x="71406" y="2285992"/>
            <a:ext cx="4439286" cy="25717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normAutofit/>
          </a:bodyPr>
          <a:lstStyle/>
          <a:p>
            <a:r>
              <a:rPr lang="tr-TR" sz="4500" dirty="0" smtClean="0"/>
              <a:t>TOPLAMA</a:t>
            </a:r>
            <a:endParaRPr lang="fr-CA" sz="4500" dirty="0" smtClean="0"/>
          </a:p>
        </p:txBody>
      </p:sp>
      <p:sp>
        <p:nvSpPr>
          <p:cNvPr id="3" name="Espace réservé du contenu 2"/>
          <p:cNvSpPr>
            <a:spLocks noGrp="1"/>
          </p:cNvSpPr>
          <p:nvPr>
            <p:ph idx="1"/>
          </p:nvPr>
        </p:nvSpPr>
        <p:spPr>
          <a:xfrm>
            <a:off x="428596" y="1714488"/>
            <a:ext cx="8401050" cy="4240212"/>
          </a:xfrm>
        </p:spPr>
        <p:style>
          <a:lnRef idx="2">
            <a:schemeClr val="accent3"/>
          </a:lnRef>
          <a:fillRef idx="1">
            <a:schemeClr val="lt1"/>
          </a:fillRef>
          <a:effectRef idx="0">
            <a:schemeClr val="accent3"/>
          </a:effectRef>
          <a:fontRef idx="minor">
            <a:schemeClr val="dk1"/>
          </a:fontRef>
        </p:style>
        <p:txBody>
          <a:bodyPr rtlCol="0">
            <a:normAutofit/>
          </a:bodyPr>
          <a:lstStyle/>
          <a:p>
            <a:pPr eaLnBrk="1" hangingPunct="1">
              <a:buFont typeface="Wingdings" pitchFamily="2" charset="2"/>
              <a:buNone/>
              <a:defRPr/>
            </a:pPr>
            <a:r>
              <a:rPr lang="tr-TR" sz="2800" b="1" u="sng" dirty="0" smtClean="0">
                <a:solidFill>
                  <a:srgbClr val="FF0000"/>
                </a:solidFill>
              </a:rPr>
              <a:t>1. Toplama İşlemi :+</a:t>
            </a:r>
          </a:p>
          <a:p>
            <a:pPr eaLnBrk="1" hangingPunct="1">
              <a:lnSpc>
                <a:spcPts val="1700"/>
              </a:lnSpc>
              <a:spcBef>
                <a:spcPts val="0"/>
              </a:spcBef>
              <a:buFont typeface="Wingdings" pitchFamily="2" charset="2"/>
              <a:buNone/>
              <a:defRPr/>
            </a:pPr>
            <a:endParaRPr lang="tr-TR" sz="2800" b="1" u="sng" dirty="0" smtClean="0">
              <a:solidFill>
                <a:srgbClr val="FF0000"/>
              </a:solidFill>
            </a:endParaRPr>
          </a:p>
          <a:p>
            <a:pPr eaLnBrk="1" hangingPunct="1">
              <a:buFont typeface="Arial" charset="0"/>
              <a:buNone/>
              <a:defRPr/>
            </a:pPr>
            <a:r>
              <a:rPr lang="tr-TR" sz="2600" b="1" dirty="0" smtClean="0">
                <a:solidFill>
                  <a:schemeClr val="accent1">
                    <a:lumMod val="75000"/>
                  </a:schemeClr>
                </a:solidFill>
              </a:rPr>
              <a:t>1. Yöntem :	</a:t>
            </a:r>
            <a:r>
              <a:rPr lang="tr-TR" sz="2600" dirty="0" smtClean="0"/>
              <a:t>=A2+B2   </a:t>
            </a:r>
            <a:r>
              <a:rPr lang="tr-TR" sz="2400" dirty="0" smtClean="0"/>
              <a:t>(A2 ile B2’ </a:t>
            </a:r>
            <a:r>
              <a:rPr lang="tr-TR" sz="2400" dirty="0" err="1" smtClean="0"/>
              <a:t>yi</a:t>
            </a:r>
            <a:r>
              <a:rPr lang="tr-TR" sz="2400" dirty="0" smtClean="0"/>
              <a:t> toplar)</a:t>
            </a:r>
          </a:p>
          <a:p>
            <a:pPr eaLnBrk="1" hangingPunct="1">
              <a:buFont typeface="Arial" charset="0"/>
              <a:buNone/>
              <a:defRPr/>
            </a:pPr>
            <a:r>
              <a:rPr lang="tr-TR" sz="2600" dirty="0" smtClean="0"/>
              <a:t>			=B2+B5+C7  </a:t>
            </a:r>
            <a:r>
              <a:rPr lang="tr-TR" sz="2400" dirty="0" smtClean="0"/>
              <a:t>(B2,B5 ve C7 hücrelerini toplar)</a:t>
            </a:r>
          </a:p>
          <a:p>
            <a:pPr eaLnBrk="1" hangingPunct="1">
              <a:lnSpc>
                <a:spcPts val="1700"/>
              </a:lnSpc>
              <a:spcBef>
                <a:spcPts val="0"/>
              </a:spcBef>
              <a:buFont typeface="Arial" charset="0"/>
              <a:buNone/>
              <a:defRPr/>
            </a:pPr>
            <a:endParaRPr lang="tr-TR" sz="2400" dirty="0" smtClean="0"/>
          </a:p>
          <a:p>
            <a:pPr eaLnBrk="1" hangingPunct="1">
              <a:buFont typeface="Arial" charset="0"/>
              <a:buNone/>
              <a:defRPr/>
            </a:pPr>
            <a:r>
              <a:rPr lang="tr-TR" sz="2600" b="1" dirty="0" smtClean="0">
                <a:solidFill>
                  <a:schemeClr val="accent1">
                    <a:lumMod val="75000"/>
                  </a:schemeClr>
                </a:solidFill>
              </a:rPr>
              <a:t>2. Yöntem :	</a:t>
            </a:r>
            <a:r>
              <a:rPr lang="tr-TR" sz="2600" dirty="0" smtClean="0"/>
              <a:t>=TOPLA(A2</a:t>
            </a:r>
            <a:r>
              <a:rPr lang="tr-TR" sz="2600" b="1" dirty="0" smtClean="0"/>
              <a:t>;</a:t>
            </a:r>
            <a:r>
              <a:rPr lang="tr-TR" sz="2600" dirty="0" smtClean="0"/>
              <a:t>A9)   </a:t>
            </a:r>
            <a:r>
              <a:rPr lang="tr-TR" sz="2400" dirty="0" smtClean="0"/>
              <a:t>(A2 ile A9’ u toplar)</a:t>
            </a:r>
          </a:p>
          <a:p>
            <a:pPr eaLnBrk="1" hangingPunct="1">
              <a:buFont typeface="Arial" charset="0"/>
              <a:buNone/>
              <a:defRPr/>
            </a:pPr>
            <a:r>
              <a:rPr lang="tr-TR" sz="2400" dirty="0" smtClean="0"/>
              <a:t>			</a:t>
            </a:r>
            <a:r>
              <a:rPr lang="tr-TR" sz="2600" dirty="0" smtClean="0"/>
              <a:t>=topla(E1</a:t>
            </a:r>
            <a:r>
              <a:rPr lang="tr-TR" sz="2600" b="1" dirty="0" smtClean="0"/>
              <a:t>;</a:t>
            </a:r>
            <a:r>
              <a:rPr lang="tr-TR" sz="2600" dirty="0" smtClean="0"/>
              <a:t>E3</a:t>
            </a:r>
            <a:r>
              <a:rPr lang="tr-TR" sz="2600" b="1" dirty="0" smtClean="0"/>
              <a:t>;</a:t>
            </a:r>
            <a:r>
              <a:rPr lang="tr-TR" sz="2600" dirty="0" smtClean="0"/>
              <a:t>E5)   </a:t>
            </a:r>
            <a:r>
              <a:rPr lang="tr-TR" sz="2400" dirty="0" smtClean="0"/>
              <a:t>(E1,E3 ve E5 hücrelerini toplar)</a:t>
            </a:r>
          </a:p>
          <a:p>
            <a:pPr eaLnBrk="1" hangingPunct="1">
              <a:buFont typeface="Arial" charset="0"/>
              <a:buNone/>
              <a:defRPr/>
            </a:pPr>
            <a:r>
              <a:rPr lang="tr-TR" sz="2400" dirty="0" smtClean="0"/>
              <a:t>			</a:t>
            </a:r>
            <a:r>
              <a:rPr lang="tr-TR" sz="2600" dirty="0" smtClean="0"/>
              <a:t>=TOPLA(A2</a:t>
            </a:r>
            <a:r>
              <a:rPr lang="tr-TR" sz="2600" b="1" dirty="0" smtClean="0"/>
              <a:t>:</a:t>
            </a:r>
            <a:r>
              <a:rPr lang="tr-TR" sz="2600" dirty="0" smtClean="0"/>
              <a:t>A10)  </a:t>
            </a:r>
            <a:r>
              <a:rPr lang="tr-TR" sz="2400" dirty="0" smtClean="0"/>
              <a:t>(A2 ile A10 hücreleri arasındaki</a:t>
            </a:r>
          </a:p>
          <a:p>
            <a:pPr eaLnBrk="1" hangingPunct="1">
              <a:buFont typeface="Arial" charset="0"/>
              <a:buNone/>
              <a:defRPr/>
            </a:pPr>
            <a:r>
              <a:rPr lang="tr-TR" sz="2400" dirty="0" smtClean="0"/>
              <a:t>tüm değerleri toplar)</a:t>
            </a:r>
          </a:p>
          <a:p>
            <a:pPr eaLnBrk="1" hangingPunct="1">
              <a:buFont typeface="Arial" charset="0"/>
              <a:buNone/>
              <a:defRPr/>
            </a:pPr>
            <a:endParaRPr lang="tr-TR" sz="2800" dirty="0" smtClean="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ÇIKARMA</a:t>
            </a:r>
            <a:endParaRPr lang="tr-TR" dirty="0"/>
          </a:p>
        </p:txBody>
      </p:sp>
      <p:sp>
        <p:nvSpPr>
          <p:cNvPr id="4" name="Espace réservé du contenu 2"/>
          <p:cNvSpPr>
            <a:spLocks noGrp="1"/>
          </p:cNvSpPr>
          <p:nvPr>
            <p:ph idx="1"/>
          </p:nvPr>
        </p:nvSpPr>
        <p:spPr>
          <a:xfrm>
            <a:off x="571472" y="1643050"/>
            <a:ext cx="8229600" cy="4525963"/>
          </a:xfrm>
        </p:spPr>
        <p:style>
          <a:lnRef idx="2">
            <a:schemeClr val="accent3"/>
          </a:lnRef>
          <a:fillRef idx="1">
            <a:schemeClr val="lt1"/>
          </a:fillRef>
          <a:effectRef idx="0">
            <a:schemeClr val="accent3"/>
          </a:effectRef>
          <a:fontRef idx="minor">
            <a:schemeClr val="dk1"/>
          </a:fontRef>
        </p:style>
        <p:txBody>
          <a:bodyPr/>
          <a:lstStyle/>
          <a:p>
            <a:pPr eaLnBrk="1" hangingPunct="1">
              <a:buFont typeface="Wingdings" pitchFamily="2" charset="2"/>
              <a:buNone/>
            </a:pPr>
            <a:r>
              <a:rPr lang="tr-TR" sz="2800" b="1" u="sng" dirty="0" smtClean="0">
                <a:solidFill>
                  <a:srgbClr val="FF0000"/>
                </a:solidFill>
              </a:rPr>
              <a:t>2. Çıkarma İşlemi :</a:t>
            </a:r>
          </a:p>
          <a:p>
            <a:pPr eaLnBrk="1" hangingPunct="1">
              <a:lnSpc>
                <a:spcPts val="1700"/>
              </a:lnSpc>
              <a:spcBef>
                <a:spcPct val="0"/>
              </a:spcBef>
              <a:buFont typeface="Wingdings" pitchFamily="2" charset="2"/>
              <a:buNone/>
            </a:pPr>
            <a:endParaRPr lang="tr-TR" sz="2800" b="1" u="sng" dirty="0" smtClean="0">
              <a:solidFill>
                <a:srgbClr val="FF0000"/>
              </a:solidFill>
            </a:endParaRPr>
          </a:p>
          <a:p>
            <a:pPr eaLnBrk="1" hangingPunct="1">
              <a:buFont typeface="Arial" charset="0"/>
              <a:buNone/>
            </a:pPr>
            <a:endParaRPr lang="tr-TR" sz="2800" dirty="0" smtClean="0"/>
          </a:p>
        </p:txBody>
      </p:sp>
      <p:pic>
        <p:nvPicPr>
          <p:cNvPr id="5" name="4 Resim" descr="2.jpg"/>
          <p:cNvPicPr>
            <a:picLocks noChangeAspect="1"/>
          </p:cNvPicPr>
          <p:nvPr/>
        </p:nvPicPr>
        <p:blipFill>
          <a:blip r:embed="rId2"/>
          <a:stretch>
            <a:fillRect/>
          </a:stretch>
        </p:blipFill>
        <p:spPr>
          <a:xfrm>
            <a:off x="642910" y="2428868"/>
            <a:ext cx="6286500" cy="3289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ÇARPMA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None/>
              <a:defRPr/>
            </a:pPr>
            <a:r>
              <a:rPr lang="tr-TR" sz="3600" b="1" u="sng" dirty="0" smtClean="0">
                <a:solidFill>
                  <a:srgbClr val="FF0000"/>
                </a:solidFill>
              </a:rPr>
              <a:t>3. Çarpma İşlemi :</a:t>
            </a:r>
          </a:p>
          <a:p>
            <a:pPr>
              <a:lnSpc>
                <a:spcPts val="1700"/>
              </a:lnSpc>
              <a:spcBef>
                <a:spcPts val="0"/>
              </a:spcBef>
              <a:buNone/>
              <a:defRPr/>
            </a:pPr>
            <a:endParaRPr lang="tr-TR" sz="3400" b="1" u="sng" dirty="0" smtClean="0">
              <a:solidFill>
                <a:srgbClr val="FF0000"/>
              </a:solidFill>
            </a:endParaRPr>
          </a:p>
          <a:p>
            <a:pPr>
              <a:buNone/>
              <a:defRPr/>
            </a:pPr>
            <a:r>
              <a:rPr lang="tr-TR" sz="3400" b="1" dirty="0" smtClean="0">
                <a:solidFill>
                  <a:schemeClr val="accent1">
                    <a:lumMod val="75000"/>
                  </a:schemeClr>
                </a:solidFill>
              </a:rPr>
              <a:t>1. Yöntem :	</a:t>
            </a:r>
            <a:r>
              <a:rPr lang="tr-TR" sz="3400" dirty="0" smtClean="0"/>
              <a:t>=A3*B3   (A3 ile B3’ ü çarpar)</a:t>
            </a:r>
          </a:p>
          <a:p>
            <a:pPr>
              <a:buNone/>
              <a:defRPr/>
            </a:pPr>
            <a:r>
              <a:rPr lang="tr-TR" sz="3400" dirty="0" smtClean="0"/>
              <a:t>			=B4*B6*C8  (B4,B6 ve C8 hücrelerini çarpar)</a:t>
            </a:r>
          </a:p>
          <a:p>
            <a:pPr>
              <a:lnSpc>
                <a:spcPts val="1700"/>
              </a:lnSpc>
              <a:spcBef>
                <a:spcPts val="0"/>
              </a:spcBef>
              <a:buNone/>
              <a:defRPr/>
            </a:pPr>
            <a:endParaRPr lang="tr-TR" sz="3400" dirty="0" smtClean="0"/>
          </a:p>
          <a:p>
            <a:pPr>
              <a:buNone/>
              <a:defRPr/>
            </a:pPr>
            <a:r>
              <a:rPr lang="tr-TR" sz="3400" b="1" dirty="0" smtClean="0">
                <a:solidFill>
                  <a:schemeClr val="accent1">
                    <a:lumMod val="75000"/>
                  </a:schemeClr>
                </a:solidFill>
              </a:rPr>
              <a:t>2. Yöntem :	</a:t>
            </a:r>
            <a:r>
              <a:rPr lang="tr-TR" sz="3400" dirty="0" smtClean="0"/>
              <a:t>=ÇARPIM(A2</a:t>
            </a:r>
            <a:r>
              <a:rPr lang="tr-TR" sz="3400" b="1" dirty="0" smtClean="0"/>
              <a:t>;</a:t>
            </a:r>
            <a:r>
              <a:rPr lang="tr-TR" sz="3400" dirty="0" smtClean="0"/>
              <a:t>A9)   (A2 ile A9’ u çarpar)</a:t>
            </a:r>
          </a:p>
          <a:p>
            <a:pPr>
              <a:buNone/>
              <a:defRPr/>
            </a:pPr>
            <a:r>
              <a:rPr lang="tr-TR" sz="3400" dirty="0" smtClean="0"/>
              <a:t>			=çarpım(E1</a:t>
            </a:r>
            <a:r>
              <a:rPr lang="tr-TR" sz="3400" b="1" dirty="0" smtClean="0"/>
              <a:t>;</a:t>
            </a:r>
            <a:r>
              <a:rPr lang="tr-TR" sz="3400" dirty="0" smtClean="0"/>
              <a:t>E2</a:t>
            </a:r>
            <a:r>
              <a:rPr lang="tr-TR" sz="3400" b="1" dirty="0" smtClean="0"/>
              <a:t>;</a:t>
            </a:r>
            <a:r>
              <a:rPr lang="tr-TR" sz="3400" dirty="0" smtClean="0"/>
              <a:t>E3)   (E1,E2 ve E3’ ü çarpar)</a:t>
            </a:r>
          </a:p>
          <a:p>
            <a:pPr>
              <a:buNone/>
              <a:defRPr/>
            </a:pPr>
            <a:r>
              <a:rPr lang="tr-TR" sz="3400" dirty="0" smtClean="0"/>
              <a:t>			=ÇARPIM(C3</a:t>
            </a:r>
            <a:r>
              <a:rPr lang="tr-TR" sz="3400" b="1" dirty="0" smtClean="0"/>
              <a:t>:</a:t>
            </a:r>
            <a:r>
              <a:rPr lang="tr-TR" sz="3400" dirty="0" smtClean="0"/>
              <a:t>C8)  (C3 ile C8 hücreleri arasındaki</a:t>
            </a:r>
          </a:p>
          <a:p>
            <a:pPr>
              <a:buNone/>
              <a:defRPr/>
            </a:pPr>
            <a:r>
              <a:rPr lang="tr-TR" sz="3400" dirty="0" smtClean="0"/>
              <a:t>tüm değerleri çarpar)</a:t>
            </a:r>
          </a:p>
          <a:p>
            <a:endParaRPr lang="tr-TR" dirty="0"/>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BÖLME</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buNone/>
            </a:pPr>
            <a:r>
              <a:rPr lang="tr-TR" sz="2800" b="1" u="sng" dirty="0" smtClean="0">
                <a:solidFill>
                  <a:srgbClr val="FF0000"/>
                </a:solidFill>
              </a:rPr>
              <a:t>4. Bölme İşlemi :</a:t>
            </a:r>
          </a:p>
          <a:p>
            <a:pPr>
              <a:lnSpc>
                <a:spcPts val="1000"/>
              </a:lnSpc>
              <a:spcBef>
                <a:spcPct val="0"/>
              </a:spcBef>
              <a:buNone/>
            </a:pPr>
            <a:endParaRPr lang="tr-TR" b="1" u="sng" dirty="0" smtClean="0">
              <a:solidFill>
                <a:srgbClr val="FF0000"/>
              </a:solidFill>
            </a:endParaRPr>
          </a:p>
          <a:p>
            <a:pPr>
              <a:buNone/>
            </a:pPr>
            <a:r>
              <a:rPr lang="tr-TR" sz="2600" dirty="0" smtClean="0"/>
              <a:t>İşlem operatörü olarak Bölü ( / ) işareti kullanılır</a:t>
            </a:r>
            <a:endParaRPr lang="tr-TR" sz="2600" dirty="0"/>
          </a:p>
        </p:txBody>
      </p:sp>
      <p:pic>
        <p:nvPicPr>
          <p:cNvPr id="4" name="3 Resim" descr="3.jpg"/>
          <p:cNvPicPr>
            <a:picLocks noChangeAspect="1"/>
          </p:cNvPicPr>
          <p:nvPr/>
        </p:nvPicPr>
        <p:blipFill>
          <a:blip r:embed="rId2"/>
          <a:stretch>
            <a:fillRect/>
          </a:stretch>
        </p:blipFill>
        <p:spPr>
          <a:xfrm>
            <a:off x="714348" y="3000372"/>
            <a:ext cx="5894498"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ORTALAMA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a:buNone/>
              <a:defRPr/>
            </a:pPr>
            <a:r>
              <a:rPr lang="tr-TR" sz="3300" b="1" u="sng" dirty="0" smtClean="0">
                <a:solidFill>
                  <a:srgbClr val="FF0000"/>
                </a:solidFill>
              </a:rPr>
              <a:t>5. Ortalama İşlemi :</a:t>
            </a:r>
          </a:p>
          <a:p>
            <a:pPr>
              <a:lnSpc>
                <a:spcPts val="1000"/>
              </a:lnSpc>
              <a:spcBef>
                <a:spcPts val="0"/>
              </a:spcBef>
              <a:buNone/>
              <a:defRPr/>
            </a:pPr>
            <a:endParaRPr lang="tr-TR" sz="3100" b="1" u="sng" dirty="0" smtClean="0">
              <a:solidFill>
                <a:srgbClr val="FF0000"/>
              </a:solidFill>
            </a:endParaRPr>
          </a:p>
          <a:p>
            <a:pPr>
              <a:spcBef>
                <a:spcPts val="0"/>
              </a:spcBef>
              <a:buNone/>
              <a:defRPr/>
            </a:pPr>
            <a:r>
              <a:rPr lang="tr-TR" sz="3100" dirty="0" smtClean="0"/>
              <a:t>Belirli bir aralıktaki hücrelerin ortalamasını hesaplamak için</a:t>
            </a:r>
          </a:p>
          <a:p>
            <a:pPr>
              <a:spcBef>
                <a:spcPts val="0"/>
              </a:spcBef>
              <a:buNone/>
              <a:defRPr/>
            </a:pPr>
            <a:r>
              <a:rPr lang="tr-TR" sz="3100" dirty="0" smtClean="0"/>
              <a:t>kullanılır. </a:t>
            </a:r>
          </a:p>
          <a:p>
            <a:pPr>
              <a:lnSpc>
                <a:spcPts val="1600"/>
              </a:lnSpc>
              <a:spcBef>
                <a:spcPts val="0"/>
              </a:spcBef>
              <a:buNone/>
              <a:defRPr/>
            </a:pPr>
            <a:endParaRPr lang="tr-TR" sz="3100" dirty="0" smtClean="0"/>
          </a:p>
          <a:p>
            <a:pPr>
              <a:buNone/>
              <a:defRPr/>
            </a:pPr>
            <a:r>
              <a:rPr lang="tr-TR" sz="3100" dirty="0" smtClean="0">
                <a:solidFill>
                  <a:schemeClr val="accent5">
                    <a:lumMod val="50000"/>
                  </a:schemeClr>
                </a:solidFill>
              </a:rPr>
              <a:t>=ortalama(A2:A8)  </a:t>
            </a:r>
            <a:r>
              <a:rPr lang="tr-TR" sz="3100" dirty="0" smtClean="0"/>
              <a:t>formülü ile</a:t>
            </a:r>
          </a:p>
          <a:p>
            <a:pPr>
              <a:buNone/>
              <a:defRPr/>
            </a:pPr>
            <a:r>
              <a:rPr lang="tr-TR" sz="3100" dirty="0" smtClean="0"/>
              <a:t>A2 ile A8 hücreleri arasındaki tüm sayıların ortalaması bulunur.</a:t>
            </a:r>
          </a:p>
          <a:p>
            <a:pPr>
              <a:lnSpc>
                <a:spcPts val="2100"/>
              </a:lnSpc>
              <a:spcBef>
                <a:spcPts val="0"/>
              </a:spcBef>
              <a:buNone/>
              <a:defRPr/>
            </a:pPr>
            <a:endParaRPr lang="tr-TR" sz="3100" dirty="0" smtClean="0"/>
          </a:p>
          <a:p>
            <a:pPr>
              <a:buNone/>
              <a:defRPr/>
            </a:pPr>
            <a:r>
              <a:rPr lang="tr-TR" sz="3100" dirty="0" smtClean="0">
                <a:solidFill>
                  <a:schemeClr val="accent5">
                    <a:lumMod val="50000"/>
                  </a:schemeClr>
                </a:solidFill>
              </a:rPr>
              <a:t>=ortalama(A2;A8)  </a:t>
            </a:r>
            <a:r>
              <a:rPr lang="tr-TR" sz="3100" dirty="0" smtClean="0"/>
              <a:t>formülü ile</a:t>
            </a:r>
          </a:p>
          <a:p>
            <a:pPr>
              <a:buNone/>
              <a:defRPr/>
            </a:pPr>
            <a:r>
              <a:rPr lang="tr-TR" sz="3100" dirty="0" smtClean="0"/>
              <a:t>Sadece A2 hücresi ile A8 hücresinin ortalaması bulunur.</a:t>
            </a:r>
          </a:p>
          <a:p>
            <a:endParaRPr lang="tr-TR"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ORTALAMA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buNone/>
            </a:pPr>
            <a:r>
              <a:rPr lang="tr-TR" sz="2800" b="1" u="sng" dirty="0" smtClean="0">
                <a:solidFill>
                  <a:srgbClr val="FF0000"/>
                </a:solidFill>
              </a:rPr>
              <a:t>5. Ortalama İşlemi :  </a:t>
            </a:r>
            <a:r>
              <a:rPr lang="tr-TR" sz="2800" dirty="0" smtClean="0">
                <a:solidFill>
                  <a:schemeClr val="tx1"/>
                </a:solidFill>
              </a:rPr>
              <a:t>Aşağıda ki tabloda öğrencilerin vize ve final ortalamalarını bulunuz?</a:t>
            </a:r>
            <a:endParaRPr lang="tr-TR" sz="2800" b="1" u="sng" dirty="0" smtClean="0">
              <a:solidFill>
                <a:srgbClr val="FF0000"/>
              </a:solidFill>
            </a:endParaRPr>
          </a:p>
          <a:p>
            <a:pPr>
              <a:lnSpc>
                <a:spcPts val="1000"/>
              </a:lnSpc>
              <a:spcBef>
                <a:spcPct val="0"/>
              </a:spcBef>
              <a:buNone/>
            </a:pPr>
            <a:endParaRPr lang="tr-TR" b="1" u="sng" dirty="0" smtClean="0">
              <a:solidFill>
                <a:srgbClr val="FF0000"/>
              </a:solidFill>
            </a:endParaRPr>
          </a:p>
          <a:p>
            <a:endParaRPr lang="tr-TR" dirty="0"/>
          </a:p>
        </p:txBody>
      </p:sp>
      <p:pic>
        <p:nvPicPr>
          <p:cNvPr id="1026" name="Picture 2" descr="C:\Users\erhanozmen\Desktop\ortt.JPG"/>
          <p:cNvPicPr>
            <a:picLocks noChangeAspect="1" noChangeArrowheads="1"/>
          </p:cNvPicPr>
          <p:nvPr/>
        </p:nvPicPr>
        <p:blipFill>
          <a:blip r:embed="rId2"/>
          <a:srcRect/>
          <a:stretch>
            <a:fillRect/>
          </a:stretch>
        </p:blipFill>
        <p:spPr bwMode="auto">
          <a:xfrm>
            <a:off x="1071538" y="2714620"/>
            <a:ext cx="5786478" cy="32571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YÜZDE ALMA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buNone/>
              <a:defRPr/>
            </a:pPr>
            <a:r>
              <a:rPr lang="tr-TR" sz="2800" b="1" u="sng" dirty="0" smtClean="0">
                <a:solidFill>
                  <a:srgbClr val="FF0000"/>
                </a:solidFill>
              </a:rPr>
              <a:t>6. Yüzde İşlemi :</a:t>
            </a:r>
          </a:p>
          <a:p>
            <a:pPr>
              <a:lnSpc>
                <a:spcPts val="1000"/>
              </a:lnSpc>
              <a:spcBef>
                <a:spcPts val="0"/>
              </a:spcBef>
              <a:buNone/>
              <a:defRPr/>
            </a:pPr>
            <a:endParaRPr lang="tr-TR" sz="2800" b="1" u="sng" dirty="0" smtClean="0">
              <a:solidFill>
                <a:srgbClr val="FF0000"/>
              </a:solidFill>
            </a:endParaRPr>
          </a:p>
          <a:p>
            <a:pPr>
              <a:spcBef>
                <a:spcPts val="0"/>
              </a:spcBef>
              <a:buNone/>
              <a:defRPr/>
            </a:pPr>
            <a:r>
              <a:rPr lang="tr-TR" sz="2600" dirty="0" smtClean="0"/>
              <a:t>Herhangi bir hücrede belirtilen sayının, belirtilen oran kadar </a:t>
            </a:r>
          </a:p>
          <a:p>
            <a:pPr>
              <a:spcBef>
                <a:spcPts val="0"/>
              </a:spcBef>
              <a:buNone/>
              <a:defRPr/>
            </a:pPr>
            <a:r>
              <a:rPr lang="tr-TR" sz="2600" dirty="0" smtClean="0"/>
              <a:t>yüzdesinin hesaplanmasıdır.</a:t>
            </a:r>
          </a:p>
          <a:p>
            <a:pPr>
              <a:lnSpc>
                <a:spcPts val="600"/>
              </a:lnSpc>
              <a:spcBef>
                <a:spcPts val="0"/>
              </a:spcBef>
              <a:buNone/>
              <a:defRPr/>
            </a:pPr>
            <a:endParaRPr lang="tr-TR" sz="2600" dirty="0" smtClean="0"/>
          </a:p>
          <a:p>
            <a:pPr>
              <a:buNone/>
              <a:defRPr/>
            </a:pPr>
            <a:r>
              <a:rPr lang="tr-TR" sz="2600" dirty="0" smtClean="0"/>
              <a:t>B2 hücresinin %40’ ı için;   </a:t>
            </a:r>
            <a:r>
              <a:rPr lang="tr-TR" sz="2600" b="1" dirty="0" smtClean="0">
                <a:solidFill>
                  <a:schemeClr val="accent5">
                    <a:lumMod val="50000"/>
                  </a:schemeClr>
                </a:solidFill>
              </a:rPr>
              <a:t>=B2*40%   </a:t>
            </a:r>
            <a:r>
              <a:rPr lang="tr-TR" sz="2600" dirty="0" smtClean="0"/>
              <a:t>formülünü yazarız.</a:t>
            </a:r>
          </a:p>
          <a:p>
            <a:endParaRPr lang="tr-TR" dirty="0"/>
          </a:p>
        </p:txBody>
      </p:sp>
      <p:pic>
        <p:nvPicPr>
          <p:cNvPr id="4" name="3 Resim" descr="5.jpg"/>
          <p:cNvPicPr>
            <a:picLocks noChangeAspect="1"/>
          </p:cNvPicPr>
          <p:nvPr/>
        </p:nvPicPr>
        <p:blipFill>
          <a:blip r:embed="rId2"/>
          <a:stretch>
            <a:fillRect/>
          </a:stretch>
        </p:blipFill>
        <p:spPr>
          <a:xfrm>
            <a:off x="714348" y="3714752"/>
            <a:ext cx="6715172"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YÜZDE ALMA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lnSpc>
                <a:spcPts val="1000"/>
              </a:lnSpc>
              <a:spcBef>
                <a:spcPts val="0"/>
              </a:spcBef>
              <a:buNone/>
              <a:defRPr/>
            </a:pPr>
            <a:endParaRPr lang="tr-TR" sz="2800" b="1" u="sng" dirty="0" smtClean="0">
              <a:solidFill>
                <a:srgbClr val="FF0000"/>
              </a:solidFill>
            </a:endParaRPr>
          </a:p>
          <a:p>
            <a:pPr>
              <a:lnSpc>
                <a:spcPts val="1000"/>
              </a:lnSpc>
              <a:spcBef>
                <a:spcPts val="0"/>
              </a:spcBef>
              <a:buNone/>
              <a:defRPr/>
            </a:pPr>
            <a:endParaRPr lang="tr-TR" sz="2500" b="1" u="sng" dirty="0" smtClean="0">
              <a:solidFill>
                <a:srgbClr val="FF0000"/>
              </a:solidFill>
            </a:endParaRPr>
          </a:p>
          <a:p>
            <a:pPr>
              <a:lnSpc>
                <a:spcPts val="1000"/>
              </a:lnSpc>
              <a:spcBef>
                <a:spcPts val="0"/>
              </a:spcBef>
              <a:buNone/>
              <a:defRPr/>
            </a:pPr>
            <a:r>
              <a:rPr lang="tr-TR" sz="2500" b="1" u="sng" dirty="0" smtClean="0">
                <a:solidFill>
                  <a:srgbClr val="FF0000"/>
                </a:solidFill>
              </a:rPr>
              <a:t>Soru</a:t>
            </a:r>
            <a:r>
              <a:rPr lang="tr-TR" sz="2500" b="1" dirty="0" smtClean="0">
                <a:solidFill>
                  <a:srgbClr val="FF0000"/>
                </a:solidFill>
              </a:rPr>
              <a:t>:  </a:t>
            </a:r>
            <a:r>
              <a:rPr lang="tr-TR" sz="2500" b="1" dirty="0" smtClean="0">
                <a:solidFill>
                  <a:schemeClr val="tx1"/>
                </a:solidFill>
              </a:rPr>
              <a:t>A</a:t>
            </a:r>
            <a:r>
              <a:rPr lang="tr-TR" sz="2500" dirty="0" smtClean="0">
                <a:solidFill>
                  <a:schemeClr val="tx1"/>
                </a:solidFill>
              </a:rPr>
              <a:t>şağıdaki tabloya göre vize sınavının %40 ‘ı ve</a:t>
            </a:r>
          </a:p>
          <a:p>
            <a:pPr>
              <a:lnSpc>
                <a:spcPts val="1000"/>
              </a:lnSpc>
              <a:spcBef>
                <a:spcPts val="0"/>
              </a:spcBef>
              <a:buNone/>
              <a:defRPr/>
            </a:pPr>
            <a:endParaRPr lang="tr-TR" sz="2500" dirty="0" smtClean="0">
              <a:solidFill>
                <a:schemeClr val="tx1"/>
              </a:solidFill>
            </a:endParaRPr>
          </a:p>
          <a:p>
            <a:pPr>
              <a:lnSpc>
                <a:spcPts val="1000"/>
              </a:lnSpc>
              <a:spcBef>
                <a:spcPts val="0"/>
              </a:spcBef>
              <a:buNone/>
              <a:defRPr/>
            </a:pPr>
            <a:endParaRPr lang="tr-TR" sz="2500" dirty="0" smtClean="0">
              <a:solidFill>
                <a:schemeClr val="tx1"/>
              </a:solidFill>
            </a:endParaRPr>
          </a:p>
          <a:p>
            <a:pPr>
              <a:lnSpc>
                <a:spcPts val="1000"/>
              </a:lnSpc>
              <a:spcBef>
                <a:spcPts val="0"/>
              </a:spcBef>
              <a:buNone/>
              <a:defRPr/>
            </a:pPr>
            <a:endParaRPr lang="tr-TR" sz="2500" dirty="0" smtClean="0">
              <a:solidFill>
                <a:schemeClr val="tx1"/>
              </a:solidFill>
            </a:endParaRPr>
          </a:p>
          <a:p>
            <a:pPr>
              <a:lnSpc>
                <a:spcPts val="1000"/>
              </a:lnSpc>
              <a:spcBef>
                <a:spcPts val="0"/>
              </a:spcBef>
              <a:buNone/>
              <a:defRPr/>
            </a:pPr>
            <a:r>
              <a:rPr lang="tr-TR" sz="2500" dirty="0" smtClean="0">
                <a:solidFill>
                  <a:schemeClr val="tx1"/>
                </a:solidFill>
              </a:rPr>
              <a:t> final sınavının  %60 ‘ </a:t>
            </a:r>
            <a:r>
              <a:rPr lang="tr-TR" sz="2500" dirty="0" err="1" smtClean="0">
                <a:solidFill>
                  <a:schemeClr val="tx1"/>
                </a:solidFill>
              </a:rPr>
              <a:t>ını</a:t>
            </a:r>
            <a:r>
              <a:rPr lang="tr-TR" sz="2500" dirty="0" smtClean="0">
                <a:solidFill>
                  <a:schemeClr val="tx1"/>
                </a:solidFill>
              </a:rPr>
              <a:t> bularak bir ortalama yazdıran </a:t>
            </a:r>
          </a:p>
          <a:p>
            <a:pPr>
              <a:lnSpc>
                <a:spcPts val="1000"/>
              </a:lnSpc>
              <a:spcBef>
                <a:spcPts val="0"/>
              </a:spcBef>
              <a:buNone/>
              <a:defRPr/>
            </a:pPr>
            <a:endParaRPr lang="tr-TR" sz="2500" dirty="0" smtClean="0">
              <a:solidFill>
                <a:schemeClr val="tx1"/>
              </a:solidFill>
            </a:endParaRPr>
          </a:p>
          <a:p>
            <a:pPr>
              <a:lnSpc>
                <a:spcPts val="1000"/>
              </a:lnSpc>
              <a:spcBef>
                <a:spcPts val="0"/>
              </a:spcBef>
              <a:buNone/>
              <a:defRPr/>
            </a:pPr>
            <a:endParaRPr lang="tr-TR" sz="2500" dirty="0" smtClean="0">
              <a:solidFill>
                <a:schemeClr val="tx1"/>
              </a:solidFill>
            </a:endParaRPr>
          </a:p>
          <a:p>
            <a:pPr>
              <a:lnSpc>
                <a:spcPts val="1000"/>
              </a:lnSpc>
              <a:spcBef>
                <a:spcPts val="0"/>
              </a:spcBef>
              <a:buNone/>
              <a:defRPr/>
            </a:pPr>
            <a:endParaRPr lang="tr-TR" sz="2500" dirty="0" smtClean="0">
              <a:solidFill>
                <a:schemeClr val="tx1"/>
              </a:solidFill>
            </a:endParaRPr>
          </a:p>
          <a:p>
            <a:pPr>
              <a:lnSpc>
                <a:spcPts val="1000"/>
              </a:lnSpc>
              <a:spcBef>
                <a:spcPts val="0"/>
              </a:spcBef>
              <a:buNone/>
              <a:defRPr/>
            </a:pPr>
            <a:r>
              <a:rPr lang="tr-TR" sz="2500" dirty="0" smtClean="0">
                <a:solidFill>
                  <a:schemeClr val="tx1"/>
                </a:solidFill>
              </a:rPr>
              <a:t> formülü yazınız?</a:t>
            </a:r>
          </a:p>
          <a:p>
            <a:endParaRPr lang="tr-TR" dirty="0"/>
          </a:p>
        </p:txBody>
      </p:sp>
      <p:pic>
        <p:nvPicPr>
          <p:cNvPr id="2050" name="Picture 2" descr="C:\Users\erhanozmen\Desktop\yuz.JPG"/>
          <p:cNvPicPr>
            <a:picLocks noChangeAspect="1" noChangeArrowheads="1"/>
          </p:cNvPicPr>
          <p:nvPr/>
        </p:nvPicPr>
        <p:blipFill>
          <a:blip r:embed="rId2"/>
          <a:srcRect/>
          <a:stretch>
            <a:fillRect/>
          </a:stretch>
        </p:blipFill>
        <p:spPr bwMode="auto">
          <a:xfrm>
            <a:off x="1643042" y="3143248"/>
            <a:ext cx="5143536" cy="28952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KAREKÖK- YUVARLA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buNone/>
              <a:defRPr/>
            </a:pPr>
            <a:r>
              <a:rPr lang="tr-TR" sz="2600" b="1" u="sng" dirty="0" smtClean="0">
                <a:solidFill>
                  <a:srgbClr val="FF0000"/>
                </a:solidFill>
              </a:rPr>
              <a:t>7. Karekök fonksiyonu :</a:t>
            </a:r>
          </a:p>
          <a:p>
            <a:pPr>
              <a:lnSpc>
                <a:spcPts val="10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=KAREKÖK(sayı)  </a:t>
            </a:r>
            <a:r>
              <a:rPr lang="tr-TR" sz="2600" dirty="0" smtClean="0"/>
              <a:t>formülüyle hesaplanır.</a:t>
            </a:r>
          </a:p>
          <a:p>
            <a:pPr>
              <a:spcBef>
                <a:spcPts val="0"/>
              </a:spcBef>
              <a:buNone/>
              <a:defRPr/>
            </a:pPr>
            <a:endParaRPr lang="tr-TR" sz="2600" dirty="0" smtClean="0"/>
          </a:p>
          <a:p>
            <a:pPr>
              <a:buNone/>
              <a:defRPr/>
            </a:pPr>
            <a:r>
              <a:rPr lang="tr-TR" sz="2600" b="1" u="sng" dirty="0" smtClean="0">
                <a:solidFill>
                  <a:srgbClr val="FF0000"/>
                </a:solidFill>
              </a:rPr>
              <a:t>8. Yuvarla fonksiyonu :</a:t>
            </a:r>
          </a:p>
          <a:p>
            <a:pPr>
              <a:lnSpc>
                <a:spcPts val="10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=YUVARLA(sayı;basamak sayısı)  </a:t>
            </a:r>
            <a:r>
              <a:rPr lang="tr-TR" sz="2600" dirty="0" smtClean="0"/>
              <a:t>formülüyle hesaplanır.</a:t>
            </a:r>
          </a:p>
          <a:p>
            <a:pPr>
              <a:spcBef>
                <a:spcPts val="0"/>
              </a:spcBef>
              <a:buNone/>
              <a:defRPr/>
            </a:pPr>
            <a:r>
              <a:rPr lang="tr-TR" sz="2600" dirty="0" smtClean="0"/>
              <a:t>	</a:t>
            </a:r>
            <a:r>
              <a:rPr lang="tr-TR" sz="2600" b="1" dirty="0" smtClean="0">
                <a:solidFill>
                  <a:schemeClr val="accent3">
                    <a:lumMod val="50000"/>
                  </a:schemeClr>
                </a:solidFill>
              </a:rPr>
              <a:t>sayı</a:t>
            </a:r>
            <a:r>
              <a:rPr lang="tr-TR" sz="2600" dirty="0" smtClean="0"/>
              <a:t> = Yuvarlanmak istenen ondalık sayı</a:t>
            </a:r>
          </a:p>
          <a:p>
            <a:pPr>
              <a:spcBef>
                <a:spcPts val="0"/>
              </a:spcBef>
              <a:buNone/>
              <a:defRPr/>
            </a:pPr>
            <a:r>
              <a:rPr lang="tr-TR" sz="2600" dirty="0" smtClean="0"/>
              <a:t>	</a:t>
            </a:r>
            <a:r>
              <a:rPr lang="tr-TR" sz="2600" b="1" dirty="0" smtClean="0">
                <a:solidFill>
                  <a:schemeClr val="accent3">
                    <a:lumMod val="50000"/>
                  </a:schemeClr>
                </a:solidFill>
              </a:rPr>
              <a:t>basamak sayısı </a:t>
            </a:r>
            <a:r>
              <a:rPr lang="tr-TR" sz="2600" dirty="0" smtClean="0"/>
              <a:t>= Virgülden sonra yuvarlanacak basamak sayısı</a:t>
            </a:r>
          </a:p>
          <a:p>
            <a:pPr>
              <a:lnSpc>
                <a:spcPts val="1600"/>
              </a:lnSpc>
              <a:spcBef>
                <a:spcPts val="0"/>
              </a:spcBef>
              <a:buNone/>
              <a:defRPr/>
            </a:pPr>
            <a:endParaRPr lang="tr-TR" sz="2600" dirty="0" smtClean="0"/>
          </a:p>
          <a:p>
            <a:pPr>
              <a:spcBef>
                <a:spcPts val="0"/>
              </a:spcBef>
              <a:buNone/>
              <a:defRPr/>
            </a:pPr>
            <a:r>
              <a:rPr lang="tr-TR" sz="2600" dirty="0" smtClean="0"/>
              <a:t>	=yuvarla(83,59;0)= </a:t>
            </a:r>
            <a:r>
              <a:rPr lang="tr-TR" sz="2600" b="1" dirty="0" smtClean="0">
                <a:solidFill>
                  <a:srgbClr val="C00000"/>
                </a:solidFill>
              </a:rPr>
              <a:t>84</a:t>
            </a:r>
            <a:r>
              <a:rPr lang="tr-TR" sz="2600" dirty="0" smtClean="0"/>
              <a:t>	=yuvarla(53,439;1)=</a:t>
            </a:r>
            <a:r>
              <a:rPr lang="tr-TR" sz="2600" b="1" dirty="0" smtClean="0">
                <a:solidFill>
                  <a:srgbClr val="C00000"/>
                </a:solidFill>
              </a:rPr>
              <a:t> 53,4</a:t>
            </a:r>
            <a:endParaRPr lang="tr-TR" sz="2600" dirty="0" smtClean="0"/>
          </a:p>
          <a:p>
            <a:endParaRPr lang="tr-TR" sz="26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8"/>
            <a:ext cx="8229600" cy="1143000"/>
          </a:xfrm>
        </p:spPr>
        <p:txBody>
          <a:bodyPr/>
          <a:lstStyle/>
          <a:p>
            <a:r>
              <a:rPr lang="tr-TR" dirty="0" smtClean="0"/>
              <a:t>Excel’de hücre birleştirmek</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tr-TR" sz="2800" dirty="0" smtClean="0">
                <a:solidFill>
                  <a:schemeClr val="tx1"/>
                </a:solidFill>
              </a:rPr>
              <a:t>Bu işlem için araç çubuğundaki  “Birleştir ve Ortala” düğmesini kullanırız.</a:t>
            </a:r>
          </a:p>
          <a:p>
            <a:endParaRPr lang="tr-TR" dirty="0"/>
          </a:p>
        </p:txBody>
      </p:sp>
      <p:pic>
        <p:nvPicPr>
          <p:cNvPr id="4" name="Picture 2" descr="C:\Users\FANT0M\Desktop\birlestir_ortala.jpg"/>
          <p:cNvPicPr>
            <a:picLocks noChangeAspect="1" noChangeArrowheads="1"/>
          </p:cNvPicPr>
          <p:nvPr/>
        </p:nvPicPr>
        <p:blipFill>
          <a:blip r:embed="rId2"/>
          <a:srcRect/>
          <a:stretch>
            <a:fillRect/>
          </a:stretch>
        </p:blipFill>
        <p:spPr bwMode="auto">
          <a:xfrm>
            <a:off x="6143636" y="2143116"/>
            <a:ext cx="1357322" cy="775613"/>
          </a:xfrm>
          <a:prstGeom prst="rect">
            <a:avLst/>
          </a:prstGeom>
          <a:ln>
            <a:noFill/>
          </a:ln>
          <a:effectLst>
            <a:outerShdw blurRad="292100" dist="139700" dir="2700000" algn="tl" rotWithShape="0">
              <a:srgbClr val="333333">
                <a:alpha val="65000"/>
              </a:srgbClr>
            </a:outerShdw>
          </a:effectLst>
        </p:spPr>
      </p:pic>
      <p:pic>
        <p:nvPicPr>
          <p:cNvPr id="5" name="Picture 4" descr="C:\Users\FANTOM\Desktop\Adsız.jpg"/>
          <p:cNvPicPr>
            <a:picLocks noChangeAspect="1" noChangeArrowheads="1"/>
          </p:cNvPicPr>
          <p:nvPr/>
        </p:nvPicPr>
        <p:blipFill>
          <a:blip r:embed="rId3"/>
          <a:srcRect/>
          <a:stretch>
            <a:fillRect/>
          </a:stretch>
        </p:blipFill>
        <p:spPr bwMode="auto">
          <a:xfrm>
            <a:off x="928662" y="3357562"/>
            <a:ext cx="4502949" cy="2214565"/>
          </a:xfrm>
          <a:prstGeom prst="rect">
            <a:avLst/>
          </a:prstGeom>
          <a:ln>
            <a:noFill/>
          </a:ln>
          <a:effectLst>
            <a:outerShdw blurRad="292100" dist="139700" dir="2700000" algn="tl" rotWithShape="0">
              <a:srgbClr val="333333">
                <a:alpha val="65000"/>
              </a:srgbClr>
            </a:outerShdw>
          </a:effectLst>
        </p:spPr>
      </p:pic>
      <p:sp>
        <p:nvSpPr>
          <p:cNvPr id="6" name="5 Metin kutusu"/>
          <p:cNvSpPr txBox="1"/>
          <p:nvPr/>
        </p:nvSpPr>
        <p:spPr>
          <a:xfrm>
            <a:off x="5715008" y="3429000"/>
            <a:ext cx="2857520" cy="1477328"/>
          </a:xfrm>
          <a:prstGeom prst="rect">
            <a:avLst/>
          </a:prstGeom>
          <a:solidFill>
            <a:schemeClr val="bg2">
              <a:lumMod val="75000"/>
            </a:schemeClr>
          </a:solidFill>
        </p:spPr>
        <p:txBody>
          <a:bodyPr wrap="square" rtlCol="0">
            <a:spAutoFit/>
          </a:bodyPr>
          <a:lstStyle/>
          <a:p>
            <a:pPr>
              <a:lnSpc>
                <a:spcPts val="2700"/>
              </a:lnSpc>
              <a:defRPr/>
            </a:pPr>
            <a:r>
              <a:rPr lang="tr-TR" dirty="0" smtClean="0">
                <a:solidFill>
                  <a:schemeClr val="tx1">
                    <a:lumMod val="95000"/>
                    <a:lumOff val="5000"/>
                  </a:schemeClr>
                </a:solidFill>
              </a:rPr>
              <a:t>Birleştirilmiş hücreleri tekrar eski konumuna getirmek için bu düğmeye bir kez daha basmanız yeterlidir.</a:t>
            </a:r>
            <a:endParaRPr lang="tr-TR" dirty="0">
              <a:solidFill>
                <a:schemeClr val="tx1">
                  <a:lumMod val="95000"/>
                  <a:lumOff val="5000"/>
                </a:schemeClr>
              </a:solidFill>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TAMSAYI-MOD</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buNone/>
              <a:defRPr/>
            </a:pPr>
            <a:r>
              <a:rPr lang="tr-TR" sz="2600" b="1" u="sng" dirty="0" smtClean="0">
                <a:solidFill>
                  <a:srgbClr val="FF0000"/>
                </a:solidFill>
              </a:rPr>
              <a:t>9. Tamsayı fonksiyonu :</a:t>
            </a:r>
            <a:r>
              <a:rPr lang="tr-TR" sz="2600" b="1" dirty="0" smtClean="0">
                <a:solidFill>
                  <a:srgbClr val="FF0000"/>
                </a:solidFill>
              </a:rPr>
              <a:t>  </a:t>
            </a:r>
            <a:r>
              <a:rPr lang="tr-TR" sz="2600" dirty="0" smtClean="0">
                <a:solidFill>
                  <a:schemeClr val="tx1">
                    <a:lumMod val="95000"/>
                    <a:lumOff val="5000"/>
                  </a:schemeClr>
                </a:solidFill>
              </a:rPr>
              <a:t>Ondalık sayının tam kısmını alır.</a:t>
            </a:r>
            <a:endParaRPr lang="tr-TR" sz="2600" u="sng" dirty="0" smtClean="0">
              <a:solidFill>
                <a:schemeClr val="tx1">
                  <a:lumMod val="95000"/>
                  <a:lumOff val="5000"/>
                </a:schemeClr>
              </a:solidFill>
            </a:endParaRPr>
          </a:p>
          <a:p>
            <a:pPr>
              <a:lnSpc>
                <a:spcPts val="1000"/>
              </a:lnSpc>
              <a:spcBef>
                <a:spcPts val="0"/>
              </a:spcBef>
              <a:buNone/>
              <a:defRPr/>
            </a:pPr>
            <a:endParaRPr lang="tr-TR" sz="2600" b="1" u="sng" dirty="0" smtClean="0">
              <a:solidFill>
                <a:srgbClr val="FF0000"/>
              </a:solidFill>
            </a:endParaRPr>
          </a:p>
          <a:p>
            <a:pPr>
              <a:lnSpc>
                <a:spcPct val="110000"/>
              </a:lnSpc>
              <a:spcBef>
                <a:spcPts val="0"/>
              </a:spcBef>
              <a:buNone/>
              <a:defRPr/>
            </a:pPr>
            <a:r>
              <a:rPr lang="tr-TR" sz="2600" b="1" dirty="0" smtClean="0">
                <a:solidFill>
                  <a:schemeClr val="accent5">
                    <a:lumMod val="50000"/>
                  </a:schemeClr>
                </a:solidFill>
              </a:rPr>
              <a:t>	=TAMSAYI(sayı)  </a:t>
            </a:r>
            <a:r>
              <a:rPr lang="tr-TR" sz="2600" dirty="0" smtClean="0"/>
              <a:t>formülüyle hesaplanır.</a:t>
            </a:r>
          </a:p>
          <a:p>
            <a:pPr>
              <a:lnSpc>
                <a:spcPct val="110000"/>
              </a:lnSpc>
              <a:spcBef>
                <a:spcPts val="0"/>
              </a:spcBef>
              <a:buNone/>
              <a:defRPr/>
            </a:pPr>
            <a:r>
              <a:rPr lang="tr-TR" sz="2600" dirty="0" smtClean="0"/>
              <a:t>	</a:t>
            </a:r>
            <a:r>
              <a:rPr lang="tr-TR" sz="2600" b="1" dirty="0" smtClean="0">
                <a:solidFill>
                  <a:schemeClr val="accent5">
                    <a:lumMod val="50000"/>
                  </a:schemeClr>
                </a:solidFill>
              </a:rPr>
              <a:t>=TAMSAYI(42,5)  </a:t>
            </a:r>
            <a:r>
              <a:rPr lang="tr-TR" sz="2600" dirty="0" smtClean="0">
                <a:solidFill>
                  <a:schemeClr val="tx1">
                    <a:lumMod val="95000"/>
                    <a:lumOff val="5000"/>
                  </a:schemeClr>
                </a:solidFill>
              </a:rPr>
              <a:t>formülünün sonucu </a:t>
            </a:r>
            <a:r>
              <a:rPr lang="tr-TR" sz="2600" b="1" dirty="0" smtClean="0">
                <a:solidFill>
                  <a:srgbClr val="C00000"/>
                </a:solidFill>
              </a:rPr>
              <a:t>42</a:t>
            </a:r>
            <a:r>
              <a:rPr lang="tr-TR" sz="2600" dirty="0" smtClean="0">
                <a:solidFill>
                  <a:schemeClr val="tx1">
                    <a:lumMod val="95000"/>
                    <a:lumOff val="5000"/>
                  </a:schemeClr>
                </a:solidFill>
              </a:rPr>
              <a:t> olacaktır.</a:t>
            </a:r>
          </a:p>
          <a:p>
            <a:pPr>
              <a:spcBef>
                <a:spcPts val="0"/>
              </a:spcBef>
              <a:buNone/>
              <a:defRPr/>
            </a:pPr>
            <a:endParaRPr lang="tr-TR" sz="2600" dirty="0" smtClean="0"/>
          </a:p>
          <a:p>
            <a:pPr>
              <a:buNone/>
              <a:defRPr/>
            </a:pPr>
            <a:r>
              <a:rPr lang="tr-TR" sz="2600" b="1" u="sng" dirty="0" smtClean="0">
                <a:solidFill>
                  <a:srgbClr val="FF0000"/>
                </a:solidFill>
              </a:rPr>
              <a:t>10. </a:t>
            </a:r>
            <a:r>
              <a:rPr lang="tr-TR" sz="2600" b="1" u="sng" dirty="0" err="1" smtClean="0">
                <a:solidFill>
                  <a:srgbClr val="FF0000"/>
                </a:solidFill>
              </a:rPr>
              <a:t>Mod</a:t>
            </a:r>
            <a:r>
              <a:rPr lang="tr-TR" sz="2600" b="1" u="sng" dirty="0" smtClean="0">
                <a:solidFill>
                  <a:srgbClr val="FF0000"/>
                </a:solidFill>
              </a:rPr>
              <a:t> fonksiyonu :</a:t>
            </a:r>
            <a:r>
              <a:rPr lang="tr-TR" sz="2600" dirty="0" smtClean="0">
                <a:solidFill>
                  <a:srgbClr val="FF0000"/>
                </a:solidFill>
              </a:rPr>
              <a:t>  </a:t>
            </a:r>
            <a:r>
              <a:rPr lang="tr-TR" sz="2600" dirty="0" smtClean="0">
                <a:solidFill>
                  <a:schemeClr val="tx1">
                    <a:lumMod val="95000"/>
                    <a:lumOff val="5000"/>
                  </a:schemeClr>
                </a:solidFill>
              </a:rPr>
              <a:t>Bölme işleminde kalanı verir.</a:t>
            </a:r>
            <a:endParaRPr lang="tr-TR" sz="2600" b="1" u="sng" dirty="0" smtClean="0">
              <a:solidFill>
                <a:srgbClr val="FF0000"/>
              </a:solidFill>
            </a:endParaRPr>
          </a:p>
          <a:p>
            <a:pPr>
              <a:lnSpc>
                <a:spcPts val="10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=MOD(Bölünen;Bölen)  </a:t>
            </a:r>
            <a:r>
              <a:rPr lang="tr-TR" sz="2600" dirty="0" smtClean="0"/>
              <a:t>formülüyle hesaplanır.</a:t>
            </a:r>
          </a:p>
          <a:p>
            <a:pPr>
              <a:lnSpc>
                <a:spcPts val="1500"/>
              </a:lnSpc>
              <a:spcBef>
                <a:spcPts val="0"/>
              </a:spcBef>
              <a:buNone/>
              <a:defRPr/>
            </a:pPr>
            <a:endParaRPr lang="tr-TR" sz="2600" dirty="0" smtClean="0"/>
          </a:p>
          <a:p>
            <a:pPr>
              <a:spcBef>
                <a:spcPts val="0"/>
              </a:spcBef>
              <a:buNone/>
              <a:defRPr/>
            </a:pPr>
            <a:r>
              <a:rPr lang="tr-TR" sz="2600" dirty="0" smtClean="0"/>
              <a:t>	</a:t>
            </a:r>
            <a:r>
              <a:rPr lang="tr-TR" sz="2600" b="1" dirty="0" smtClean="0">
                <a:solidFill>
                  <a:schemeClr val="accent3">
                    <a:lumMod val="50000"/>
                  </a:schemeClr>
                </a:solidFill>
              </a:rPr>
              <a:t>=MOD(A3;A4)</a:t>
            </a:r>
            <a:r>
              <a:rPr lang="tr-TR" sz="2600" dirty="0" smtClean="0">
                <a:solidFill>
                  <a:schemeClr val="tx1">
                    <a:lumMod val="95000"/>
                    <a:lumOff val="5000"/>
                  </a:schemeClr>
                </a:solidFill>
              </a:rPr>
              <a:t>  formülüyle A3’ ün A4’ e bölümünden kalan bulunur.</a:t>
            </a:r>
          </a:p>
          <a:p>
            <a:pPr>
              <a:spcBef>
                <a:spcPts val="0"/>
              </a:spcBef>
              <a:buNone/>
              <a:defRPr/>
            </a:pPr>
            <a:r>
              <a:rPr lang="tr-TR" sz="2600" dirty="0" smtClean="0">
                <a:solidFill>
                  <a:schemeClr val="tx1">
                    <a:lumMod val="95000"/>
                    <a:lumOff val="5000"/>
                  </a:schemeClr>
                </a:solidFill>
              </a:rPr>
              <a:t>	</a:t>
            </a:r>
            <a:r>
              <a:rPr lang="tr-TR" sz="2600" b="1" dirty="0" smtClean="0">
                <a:solidFill>
                  <a:schemeClr val="accent3">
                    <a:lumMod val="50000"/>
                  </a:schemeClr>
                </a:solidFill>
              </a:rPr>
              <a:t>=MOD(20;6)  </a:t>
            </a:r>
            <a:r>
              <a:rPr lang="tr-TR" sz="2600" dirty="0" smtClean="0">
                <a:solidFill>
                  <a:schemeClr val="tx1">
                    <a:lumMod val="95000"/>
                    <a:lumOff val="5000"/>
                  </a:schemeClr>
                </a:solidFill>
              </a:rPr>
              <a:t>formülünün sonucu </a:t>
            </a:r>
            <a:r>
              <a:rPr lang="tr-TR" sz="2600" b="1" dirty="0" smtClean="0">
                <a:solidFill>
                  <a:srgbClr val="C00000"/>
                </a:solidFill>
              </a:rPr>
              <a:t>2</a:t>
            </a:r>
            <a:r>
              <a:rPr lang="tr-TR" sz="2600" dirty="0" smtClean="0">
                <a:solidFill>
                  <a:schemeClr val="tx1">
                    <a:lumMod val="95000"/>
                    <a:lumOff val="5000"/>
                  </a:schemeClr>
                </a:solidFill>
              </a:rPr>
              <a:t> olacaktır.</a:t>
            </a:r>
            <a:endParaRPr lang="tr-TR" sz="2600" dirty="0" smtClean="0"/>
          </a:p>
          <a:p>
            <a:endParaRPr lang="tr-TR" sz="2600" dirty="0"/>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MAK-MİN</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buNone/>
              <a:defRPr/>
            </a:pPr>
            <a:r>
              <a:rPr lang="tr-TR" sz="2600" b="1" dirty="0" smtClean="0">
                <a:solidFill>
                  <a:srgbClr val="FF0000"/>
                </a:solidFill>
              </a:rPr>
              <a:t>1. MAK (En Büyük Değer):</a:t>
            </a:r>
            <a:endParaRPr lang="tr-TR" sz="2600" u="sng" dirty="0" smtClean="0">
              <a:solidFill>
                <a:schemeClr val="tx1">
                  <a:lumMod val="95000"/>
                  <a:lumOff val="5000"/>
                </a:schemeClr>
              </a:solidFill>
            </a:endParaRPr>
          </a:p>
          <a:p>
            <a:pPr>
              <a:lnSpc>
                <a:spcPts val="1000"/>
              </a:lnSpc>
              <a:spcBef>
                <a:spcPts val="0"/>
              </a:spcBef>
              <a:buNone/>
              <a:defRPr/>
            </a:pPr>
            <a:endParaRPr lang="tr-TR" sz="2600" b="1" u="sng" dirty="0" smtClean="0">
              <a:solidFill>
                <a:srgbClr val="FF0000"/>
              </a:solidFill>
            </a:endParaRPr>
          </a:p>
          <a:p>
            <a:pPr>
              <a:lnSpc>
                <a:spcPct val="110000"/>
              </a:lnSpc>
              <a:spcBef>
                <a:spcPts val="0"/>
              </a:spcBef>
              <a:buNone/>
              <a:defRPr/>
            </a:pPr>
            <a:r>
              <a:rPr lang="tr-TR" sz="2600" b="1" dirty="0" smtClean="0">
                <a:solidFill>
                  <a:schemeClr val="accent5">
                    <a:lumMod val="50000"/>
                  </a:schemeClr>
                </a:solidFill>
              </a:rPr>
              <a:t>	=MAK(B1:B50)  </a:t>
            </a:r>
            <a:r>
              <a:rPr lang="tr-TR" sz="2600" dirty="0" smtClean="0"/>
              <a:t>formülüyle B1-B50 hücreleri arasındaki en büyük değer hesaplanır.</a:t>
            </a:r>
          </a:p>
          <a:p>
            <a:pPr>
              <a:lnSpc>
                <a:spcPct val="110000"/>
              </a:lnSpc>
              <a:spcBef>
                <a:spcPts val="0"/>
              </a:spcBef>
              <a:buNone/>
              <a:defRPr/>
            </a:pPr>
            <a:endParaRPr lang="tr-TR" sz="2600" dirty="0" smtClean="0"/>
          </a:p>
          <a:p>
            <a:pPr>
              <a:buNone/>
              <a:defRPr/>
            </a:pPr>
            <a:r>
              <a:rPr lang="tr-TR" sz="2600" b="1" dirty="0" smtClean="0">
                <a:solidFill>
                  <a:srgbClr val="FF0000"/>
                </a:solidFill>
              </a:rPr>
              <a:t>2. MİN (En Küçük Değer):</a:t>
            </a:r>
            <a:endParaRPr lang="tr-TR" sz="2600" b="1" u="sng" dirty="0" smtClean="0">
              <a:solidFill>
                <a:srgbClr val="FF0000"/>
              </a:solidFill>
            </a:endParaRPr>
          </a:p>
          <a:p>
            <a:pPr>
              <a:lnSpc>
                <a:spcPts val="10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=MİN(A4:C30)  </a:t>
            </a:r>
            <a:r>
              <a:rPr lang="tr-TR" sz="2600" dirty="0" smtClean="0"/>
              <a:t>formülüyle A4-C30 hücreleri arasındaki en küçük değer hesaplanır.</a:t>
            </a:r>
          </a:p>
          <a:p>
            <a:endParaRPr lang="tr-TR" sz="2600" dirty="0"/>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endParaRPr lang="tr-TR" dirty="0"/>
          </a:p>
        </p:txBody>
      </p:sp>
      <p:pic>
        <p:nvPicPr>
          <p:cNvPr id="3074" name="Picture 2" descr="C:\Users\erhanozmen\Desktop\veriler.JPG"/>
          <p:cNvPicPr>
            <a:picLocks noChangeAspect="1" noChangeArrowheads="1"/>
          </p:cNvPicPr>
          <p:nvPr/>
        </p:nvPicPr>
        <p:blipFill>
          <a:blip r:embed="rId2"/>
          <a:srcRect/>
          <a:stretch>
            <a:fillRect/>
          </a:stretch>
        </p:blipFill>
        <p:spPr bwMode="auto">
          <a:xfrm>
            <a:off x="428596" y="2000240"/>
            <a:ext cx="8358246" cy="364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UYGULAMA</a:t>
            </a:r>
            <a:endParaRPr lang="tr-TR" dirty="0"/>
          </a:p>
        </p:txBody>
      </p:sp>
      <p:sp>
        <p:nvSpPr>
          <p:cNvPr id="5" name="4 İçerik Yer Tutucusu"/>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a:bodyPr>
          <a:lstStyle/>
          <a:p>
            <a:pPr marL="457200" indent="-457200"/>
            <a:r>
              <a:rPr lang="tr-TR" sz="2400" dirty="0" smtClean="0"/>
              <a:t>Vize ve final ortalamasını bulunuz?</a:t>
            </a:r>
          </a:p>
          <a:p>
            <a:pPr marL="457200" indent="-457200"/>
            <a:r>
              <a:rPr lang="tr-TR" sz="2400" dirty="0" smtClean="0"/>
              <a:t>Vizenin %30’ u ,finalin %70’ini alıp ortalama bulunuz.</a:t>
            </a:r>
          </a:p>
          <a:p>
            <a:pPr marL="457200" indent="-457200"/>
            <a:r>
              <a:rPr lang="tr-TR" sz="2400" dirty="0" smtClean="0"/>
              <a:t>Ortalama sütununun karekökünü alınız.</a:t>
            </a:r>
          </a:p>
          <a:p>
            <a:pPr marL="457200" indent="-457200"/>
            <a:r>
              <a:rPr lang="tr-TR" sz="2400" dirty="0" smtClean="0"/>
              <a:t>Karekök sütununun virgülden sonra “1” basamak kalacak şekilde yuvarlayınız.</a:t>
            </a:r>
          </a:p>
          <a:p>
            <a:pPr marL="457200" indent="-457200">
              <a:buNone/>
            </a:pPr>
            <a:endParaRPr lang="tr-TR" sz="2400" dirty="0" smtClean="0"/>
          </a:p>
          <a:p>
            <a:pPr marL="457200" indent="-457200">
              <a:buFont typeface="+mj-lt"/>
              <a:buAutoNum type="arabicPeriod"/>
            </a:pPr>
            <a:endParaRPr lang="tr-TR" sz="2400" dirty="0" smtClean="0"/>
          </a:p>
          <a:p>
            <a:pPr marL="457200" indent="-457200">
              <a:buFont typeface="+mj-lt"/>
              <a:buAutoNum type="arabicPeriod"/>
            </a:pPr>
            <a:endParaRPr lang="tr-TR" sz="2400" dirty="0" smtClean="0"/>
          </a:p>
          <a:p>
            <a:endParaRPr lang="tr-TR" sz="2400" dirty="0"/>
          </a:p>
        </p:txBody>
      </p:sp>
      <p:sp>
        <p:nvSpPr>
          <p:cNvPr id="6" name="5 İçerik Yer Tutucusu"/>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pPr marL="457200" indent="-457200"/>
            <a:r>
              <a:rPr lang="tr-TR" sz="2400" dirty="0" smtClean="0"/>
              <a:t>Ortalama sütunun karekök sütununa </a:t>
            </a:r>
            <a:r>
              <a:rPr lang="tr-TR" sz="2400" dirty="0" err="1" smtClean="0"/>
              <a:t>mod’unu</a:t>
            </a:r>
            <a:r>
              <a:rPr lang="tr-TR" sz="2400" dirty="0" smtClean="0"/>
              <a:t> bulunuz</a:t>
            </a:r>
            <a:r>
              <a:rPr lang="tr-TR" dirty="0" smtClean="0"/>
              <a:t>.</a:t>
            </a:r>
          </a:p>
          <a:p>
            <a:pPr marL="457200" indent="-457200"/>
            <a:r>
              <a:rPr lang="tr-TR" sz="2400" dirty="0" smtClean="0"/>
              <a:t>Alınmış en yüksek ve en düşük ortalama puanını bulunuz.</a:t>
            </a:r>
          </a:p>
          <a:p>
            <a:endParaRPr lang="tr-TR" dirty="0"/>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EĞER</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buNone/>
              <a:defRPr/>
            </a:pPr>
            <a:r>
              <a:rPr lang="tr-TR" sz="2600" b="1" dirty="0" smtClean="0">
                <a:solidFill>
                  <a:srgbClr val="FF0000"/>
                </a:solidFill>
              </a:rPr>
              <a:t>3. EĞER  fonksiyonu:  </a:t>
            </a:r>
            <a:r>
              <a:rPr lang="tr-TR" sz="2600" dirty="0" smtClean="0">
                <a:solidFill>
                  <a:schemeClr val="tx1">
                    <a:lumMod val="95000"/>
                    <a:lumOff val="5000"/>
                  </a:schemeClr>
                </a:solidFill>
              </a:rPr>
              <a:t>Değerler ve formüller üzerinde koşullu sınamalar yürütmek için kullanılır.</a:t>
            </a:r>
            <a:endParaRPr lang="tr-TR" sz="2600" u="sng" dirty="0" smtClean="0">
              <a:solidFill>
                <a:schemeClr val="tx1">
                  <a:lumMod val="95000"/>
                  <a:lumOff val="5000"/>
                </a:schemeClr>
              </a:solidFill>
            </a:endParaRPr>
          </a:p>
          <a:p>
            <a:pPr>
              <a:lnSpc>
                <a:spcPts val="2000"/>
              </a:lnSpc>
              <a:spcBef>
                <a:spcPts val="0"/>
              </a:spcBef>
              <a:buNone/>
              <a:defRPr/>
            </a:pPr>
            <a:endParaRPr lang="tr-TR" sz="2600" b="1" u="sng" dirty="0" smtClean="0">
              <a:solidFill>
                <a:srgbClr val="FF0000"/>
              </a:solidFill>
            </a:endParaRPr>
          </a:p>
          <a:p>
            <a:pPr>
              <a:lnSpc>
                <a:spcPct val="110000"/>
              </a:lnSpc>
              <a:spcBef>
                <a:spcPts val="0"/>
              </a:spcBef>
              <a:buNone/>
              <a:defRPr/>
            </a:pPr>
            <a:r>
              <a:rPr lang="tr-TR" sz="2600" b="1" dirty="0" smtClean="0">
                <a:solidFill>
                  <a:schemeClr val="accent5">
                    <a:lumMod val="50000"/>
                  </a:schemeClr>
                </a:solidFill>
              </a:rPr>
              <a:t>	=EĞER(Şart;Sonuç1;Sonuç2)</a:t>
            </a:r>
            <a:endParaRPr lang="tr-TR" sz="2600" dirty="0" smtClean="0"/>
          </a:p>
          <a:p>
            <a:pPr>
              <a:lnSpc>
                <a:spcPts val="15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a:t>
            </a:r>
            <a:r>
              <a:rPr lang="tr-TR" sz="2600" b="1" dirty="0" smtClean="0">
                <a:solidFill>
                  <a:schemeClr val="accent2">
                    <a:lumMod val="75000"/>
                  </a:schemeClr>
                </a:solidFill>
              </a:rPr>
              <a:t>Şart:</a:t>
            </a:r>
            <a:r>
              <a:rPr lang="tr-TR" sz="2600" b="1" dirty="0" smtClean="0">
                <a:solidFill>
                  <a:schemeClr val="accent5">
                    <a:lumMod val="50000"/>
                  </a:schemeClr>
                </a:solidFill>
              </a:rPr>
              <a:t>  </a:t>
            </a:r>
            <a:r>
              <a:rPr lang="tr-TR" sz="2600" dirty="0" smtClean="0"/>
              <a:t>Koşul(Şart) ifadesi</a:t>
            </a:r>
          </a:p>
          <a:p>
            <a:pPr>
              <a:spcBef>
                <a:spcPts val="0"/>
              </a:spcBef>
              <a:buNone/>
              <a:defRPr/>
            </a:pPr>
            <a:r>
              <a:rPr lang="tr-TR" sz="2600" dirty="0" smtClean="0"/>
              <a:t>	</a:t>
            </a:r>
            <a:r>
              <a:rPr lang="tr-TR" sz="2600" b="1" dirty="0" smtClean="0">
                <a:solidFill>
                  <a:schemeClr val="accent2">
                    <a:lumMod val="75000"/>
                  </a:schemeClr>
                </a:solidFill>
              </a:rPr>
              <a:t>Sonuç1:</a:t>
            </a:r>
            <a:r>
              <a:rPr lang="tr-TR" sz="2600" b="1" dirty="0" smtClean="0">
                <a:solidFill>
                  <a:schemeClr val="accent5">
                    <a:lumMod val="50000"/>
                  </a:schemeClr>
                </a:solidFill>
              </a:rPr>
              <a:t>  </a:t>
            </a:r>
            <a:r>
              <a:rPr lang="tr-TR" sz="2600" dirty="0" smtClean="0"/>
              <a:t>Şartın gerçekleşmesi durumunda çalışacak kısım</a:t>
            </a:r>
          </a:p>
          <a:p>
            <a:pPr>
              <a:spcBef>
                <a:spcPts val="0"/>
              </a:spcBef>
              <a:buNone/>
              <a:defRPr/>
            </a:pPr>
            <a:r>
              <a:rPr lang="tr-TR" sz="2600" dirty="0" smtClean="0"/>
              <a:t>	</a:t>
            </a:r>
            <a:r>
              <a:rPr lang="tr-TR" sz="2600" b="1" dirty="0" smtClean="0">
                <a:solidFill>
                  <a:schemeClr val="accent2">
                    <a:lumMod val="75000"/>
                  </a:schemeClr>
                </a:solidFill>
              </a:rPr>
              <a:t>Sonuç2:</a:t>
            </a:r>
            <a:r>
              <a:rPr lang="tr-TR" sz="2600" b="1" dirty="0" smtClean="0">
                <a:solidFill>
                  <a:schemeClr val="accent5">
                    <a:lumMod val="50000"/>
                  </a:schemeClr>
                </a:solidFill>
              </a:rPr>
              <a:t>  </a:t>
            </a:r>
            <a:r>
              <a:rPr lang="tr-TR" sz="2600" dirty="0" smtClean="0"/>
              <a:t>Şartın gerçekleşmemesi durumunda çalışacak kısım</a:t>
            </a:r>
          </a:p>
          <a:p>
            <a:endParaRPr lang="tr-TR" sz="2600" dirty="0"/>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EĞER</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lnSpc>
                <a:spcPct val="110000"/>
              </a:lnSpc>
              <a:spcBef>
                <a:spcPts val="0"/>
              </a:spcBef>
              <a:buNone/>
              <a:defRPr/>
            </a:pPr>
            <a:r>
              <a:rPr lang="tr-TR" sz="2600" b="1" dirty="0" smtClean="0">
                <a:solidFill>
                  <a:schemeClr val="accent5">
                    <a:lumMod val="50000"/>
                  </a:schemeClr>
                </a:solidFill>
              </a:rPr>
              <a:t>=EĞER(B2&lt;50;"KALDI";"GEÇTİ")</a:t>
            </a:r>
            <a:endParaRPr lang="tr-TR" sz="2600" dirty="0" smtClean="0"/>
          </a:p>
          <a:p>
            <a:pPr>
              <a:lnSpc>
                <a:spcPts val="18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a:t>
            </a:r>
            <a:r>
              <a:rPr lang="tr-TR" sz="2600" b="1" dirty="0" smtClean="0">
                <a:solidFill>
                  <a:schemeClr val="accent2">
                    <a:lumMod val="75000"/>
                  </a:schemeClr>
                </a:solidFill>
              </a:rPr>
              <a:t>Şart:</a:t>
            </a:r>
            <a:r>
              <a:rPr lang="tr-TR" sz="2600" b="1" dirty="0" smtClean="0">
                <a:solidFill>
                  <a:schemeClr val="accent5">
                    <a:lumMod val="50000"/>
                  </a:schemeClr>
                </a:solidFill>
              </a:rPr>
              <a:t>  </a:t>
            </a:r>
            <a:r>
              <a:rPr lang="tr-TR" sz="2600" dirty="0" smtClean="0"/>
              <a:t>B2 hücresindeki değerin 50’ den küçük olup olmaması</a:t>
            </a:r>
          </a:p>
          <a:p>
            <a:pPr>
              <a:lnSpc>
                <a:spcPts val="2000"/>
              </a:lnSpc>
              <a:spcBef>
                <a:spcPts val="0"/>
              </a:spcBef>
              <a:buNone/>
              <a:defRPr/>
            </a:pPr>
            <a:endParaRPr lang="tr-TR" sz="2600" dirty="0" smtClean="0"/>
          </a:p>
          <a:p>
            <a:pPr>
              <a:spcBef>
                <a:spcPts val="0"/>
              </a:spcBef>
              <a:buNone/>
              <a:defRPr/>
            </a:pPr>
            <a:r>
              <a:rPr lang="tr-TR" sz="2600" dirty="0" smtClean="0"/>
              <a:t>	</a:t>
            </a:r>
            <a:r>
              <a:rPr lang="tr-TR" sz="2600" b="1" dirty="0" smtClean="0">
                <a:solidFill>
                  <a:schemeClr val="accent2">
                    <a:lumMod val="75000"/>
                  </a:schemeClr>
                </a:solidFill>
              </a:rPr>
              <a:t>Sonuç1:</a:t>
            </a:r>
            <a:r>
              <a:rPr lang="tr-TR" sz="2600" b="1" dirty="0" smtClean="0">
                <a:solidFill>
                  <a:schemeClr val="accent5">
                    <a:lumMod val="50000"/>
                  </a:schemeClr>
                </a:solidFill>
              </a:rPr>
              <a:t>  </a:t>
            </a:r>
            <a:r>
              <a:rPr lang="tr-TR" sz="2600" dirty="0" smtClean="0"/>
              <a:t>Eğer şart ifadesi doğruysa (B2 hücresindeki değer 50’ den küçükse) formülün yazıldığı hücrede </a:t>
            </a:r>
            <a:r>
              <a:rPr lang="tr-TR" sz="2600" b="1" dirty="0" smtClean="0">
                <a:solidFill>
                  <a:srgbClr val="FF0000"/>
                </a:solidFill>
              </a:rPr>
              <a:t>"KALDI" </a:t>
            </a:r>
            <a:r>
              <a:rPr lang="tr-TR" sz="2600" dirty="0" smtClean="0"/>
              <a:t>yazar.</a:t>
            </a:r>
          </a:p>
          <a:p>
            <a:pPr>
              <a:lnSpc>
                <a:spcPts val="2000"/>
              </a:lnSpc>
              <a:spcBef>
                <a:spcPts val="0"/>
              </a:spcBef>
              <a:buNone/>
              <a:defRPr/>
            </a:pPr>
            <a:endParaRPr lang="tr-TR" sz="2600" dirty="0" smtClean="0"/>
          </a:p>
          <a:p>
            <a:pPr>
              <a:spcBef>
                <a:spcPts val="0"/>
              </a:spcBef>
              <a:buNone/>
              <a:defRPr/>
            </a:pPr>
            <a:r>
              <a:rPr lang="tr-TR" sz="2600" dirty="0" smtClean="0"/>
              <a:t>	</a:t>
            </a:r>
            <a:r>
              <a:rPr lang="tr-TR" sz="2600" b="1" dirty="0" smtClean="0">
                <a:solidFill>
                  <a:schemeClr val="accent2">
                    <a:lumMod val="75000"/>
                  </a:schemeClr>
                </a:solidFill>
              </a:rPr>
              <a:t>Sonuç2:</a:t>
            </a:r>
            <a:r>
              <a:rPr lang="tr-TR" sz="2600" b="1" dirty="0" smtClean="0">
                <a:solidFill>
                  <a:schemeClr val="accent5">
                    <a:lumMod val="50000"/>
                  </a:schemeClr>
                </a:solidFill>
              </a:rPr>
              <a:t> </a:t>
            </a:r>
            <a:r>
              <a:rPr lang="tr-TR" sz="2600" dirty="0" smtClean="0"/>
              <a:t>Eğer şart ifadesi yanlışsa (B2 hücresindeki değer 50’ den küçük değilse) formülün yazıldığı hücrede </a:t>
            </a:r>
            <a:r>
              <a:rPr lang="tr-TR" sz="2600" b="1" dirty="0" smtClean="0">
                <a:solidFill>
                  <a:srgbClr val="FF0000"/>
                </a:solidFill>
              </a:rPr>
              <a:t>"GEÇTİ" </a:t>
            </a:r>
            <a:r>
              <a:rPr lang="tr-TR" sz="2600" dirty="0" smtClean="0"/>
              <a:t>yazar.</a:t>
            </a:r>
          </a:p>
          <a:p>
            <a:endParaRPr lang="tr-TR" sz="2600" dirty="0"/>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tr-TR" sz="2600" dirty="0" smtClean="0"/>
              <a:t>Ortalaması 70 den büyük olan öğrenciler geçsin ötekiler kalsın.</a:t>
            </a:r>
            <a:endParaRPr lang="tr-TR" sz="2600" dirty="0"/>
          </a:p>
        </p:txBody>
      </p:sp>
      <p:pic>
        <p:nvPicPr>
          <p:cNvPr id="4098" name="Picture 2" descr="C:\Users\erhanozmen\Desktop\keladı.JPG"/>
          <p:cNvPicPr>
            <a:picLocks noChangeAspect="1" noChangeArrowheads="1"/>
          </p:cNvPicPr>
          <p:nvPr/>
        </p:nvPicPr>
        <p:blipFill>
          <a:blip r:embed="rId2"/>
          <a:srcRect/>
          <a:stretch>
            <a:fillRect/>
          </a:stretch>
        </p:blipFill>
        <p:spPr bwMode="auto">
          <a:xfrm>
            <a:off x="1071538" y="2714620"/>
            <a:ext cx="6612822" cy="30718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spcBef>
                <a:spcPts val="0"/>
              </a:spcBef>
              <a:defRPr/>
            </a:pPr>
            <a:r>
              <a:rPr lang="tr-TR" sz="2400" dirty="0" smtClean="0"/>
              <a:t>Eğer final sınavından alınan not 50’den küçükse ortalama = 0,</a:t>
            </a:r>
          </a:p>
          <a:p>
            <a:pPr>
              <a:spcBef>
                <a:spcPts val="0"/>
              </a:spcBef>
              <a:buNone/>
              <a:defRPr/>
            </a:pPr>
            <a:r>
              <a:rPr lang="tr-TR" sz="2400" dirty="0" smtClean="0"/>
              <a:t>Aksi taktirde ortalama=(1.vizenin %40’ ı ile final notunun  %60’ının Toplamı) olarak hesaplanmıştır.</a:t>
            </a:r>
          </a:p>
        </p:txBody>
      </p:sp>
      <p:pic>
        <p:nvPicPr>
          <p:cNvPr id="5" name="4 Resim" descr="EGER.jpg"/>
          <p:cNvPicPr>
            <a:picLocks noChangeAspect="1"/>
          </p:cNvPicPr>
          <p:nvPr/>
        </p:nvPicPr>
        <p:blipFill>
          <a:blip r:embed="rId2"/>
          <a:stretch>
            <a:fillRect/>
          </a:stretch>
        </p:blipFill>
        <p:spPr>
          <a:xfrm>
            <a:off x="1000100" y="3000372"/>
            <a:ext cx="7198231"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400" dirty="0" smtClean="0">
                <a:latin typeface="Times New Roman" pitchFamily="18" charset="0"/>
                <a:cs typeface="Times New Roman" pitchFamily="18" charset="0"/>
              </a:rPr>
              <a:t>Bir hava durumu tablosunda ortalama sıcaklık 25</a:t>
            </a:r>
            <a:r>
              <a:rPr lang="en-US" sz="2400"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nin</a:t>
            </a:r>
            <a:r>
              <a:rPr lang="tr-TR" sz="2400" dirty="0" smtClean="0">
                <a:latin typeface="Times New Roman" pitchFamily="18" charset="0"/>
                <a:cs typeface="Times New Roman" pitchFamily="18" charset="0"/>
              </a:rPr>
              <a:t> altında ise “Soğuk” değilse “Sıcak” mesajını Durum alanında gösterecek formülü yazınız.</a:t>
            </a:r>
            <a:endParaRPr lang="tr-TR" sz="2400" dirty="0"/>
          </a:p>
        </p:txBody>
      </p:sp>
      <p:pic>
        <p:nvPicPr>
          <p:cNvPr id="5122" name="Picture 2" descr="C:\Users\erhanozmen\Desktop\hava.JPG"/>
          <p:cNvPicPr>
            <a:picLocks noChangeAspect="1" noChangeArrowheads="1"/>
          </p:cNvPicPr>
          <p:nvPr/>
        </p:nvPicPr>
        <p:blipFill>
          <a:blip r:embed="rId2"/>
          <a:srcRect/>
          <a:stretch>
            <a:fillRect/>
          </a:stretch>
        </p:blipFill>
        <p:spPr bwMode="auto">
          <a:xfrm>
            <a:off x="1071538" y="2786058"/>
            <a:ext cx="6732686" cy="31432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EĞER VE;</a:t>
            </a:r>
            <a:endParaRPr lang="tr-TR" dirty="0"/>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None/>
              <a:defRPr/>
            </a:pPr>
            <a:r>
              <a:rPr lang="tr-TR" sz="2600" b="1" dirty="0" smtClean="0">
                <a:solidFill>
                  <a:srgbClr val="FF0000"/>
                </a:solidFill>
              </a:rPr>
              <a:t>VE  fonksiyonu:  </a:t>
            </a:r>
            <a:r>
              <a:rPr lang="tr-TR" sz="2600" dirty="0" smtClean="0"/>
              <a:t>Birden fazla şartın aynı anda gerçekleşmesi durumunda kullanılan fonksiyondur. </a:t>
            </a:r>
            <a:r>
              <a:rPr lang="tr-TR" sz="2600" b="1" dirty="0" smtClean="0">
                <a:solidFill>
                  <a:schemeClr val="accent1">
                    <a:lumMod val="50000"/>
                  </a:schemeClr>
                </a:solidFill>
              </a:rPr>
              <a:t>EĞER</a:t>
            </a:r>
            <a:r>
              <a:rPr lang="tr-TR" sz="2600" dirty="0" smtClean="0"/>
              <a:t> fonksiyonuyla birlikte kullanılır.</a:t>
            </a:r>
            <a:endParaRPr lang="tr-TR" sz="2600" u="sng" dirty="0" smtClean="0">
              <a:solidFill>
                <a:schemeClr val="tx1">
                  <a:lumMod val="95000"/>
                  <a:lumOff val="5000"/>
                </a:schemeClr>
              </a:solidFill>
            </a:endParaRPr>
          </a:p>
          <a:p>
            <a:pPr>
              <a:lnSpc>
                <a:spcPts val="1700"/>
              </a:lnSpc>
              <a:spcBef>
                <a:spcPts val="0"/>
              </a:spcBef>
              <a:buNone/>
              <a:defRPr/>
            </a:pPr>
            <a:endParaRPr lang="tr-TR" sz="2600" b="1" u="sng" dirty="0" smtClean="0">
              <a:solidFill>
                <a:srgbClr val="FF0000"/>
              </a:solidFill>
            </a:endParaRPr>
          </a:p>
          <a:p>
            <a:pPr>
              <a:lnSpc>
                <a:spcPct val="110000"/>
              </a:lnSpc>
              <a:spcBef>
                <a:spcPts val="0"/>
              </a:spcBef>
              <a:buNone/>
              <a:defRPr/>
            </a:pPr>
            <a:r>
              <a:rPr lang="tr-TR" sz="2600" b="1" dirty="0" smtClean="0">
                <a:solidFill>
                  <a:schemeClr val="accent5">
                    <a:lumMod val="50000"/>
                  </a:schemeClr>
                </a:solidFill>
              </a:rPr>
              <a:t>	</a:t>
            </a:r>
            <a:r>
              <a:rPr lang="tr-TR" sz="2600" b="1" dirty="0" smtClean="0">
                <a:solidFill>
                  <a:schemeClr val="accent1">
                    <a:lumMod val="50000"/>
                  </a:schemeClr>
                </a:solidFill>
              </a:rPr>
              <a:t>=VE(sart1;sart2;……)</a:t>
            </a:r>
          </a:p>
          <a:p>
            <a:pPr>
              <a:lnSpc>
                <a:spcPct val="110000"/>
              </a:lnSpc>
              <a:spcBef>
                <a:spcPts val="0"/>
              </a:spcBef>
              <a:buNone/>
              <a:defRPr/>
            </a:pPr>
            <a:r>
              <a:rPr lang="tr-TR" sz="2600" dirty="0" smtClean="0"/>
              <a:t>	</a:t>
            </a:r>
            <a:r>
              <a:rPr lang="tr-TR" sz="2600" dirty="0" smtClean="0">
                <a:solidFill>
                  <a:schemeClr val="accent1">
                    <a:lumMod val="50000"/>
                  </a:schemeClr>
                </a:solidFill>
              </a:rPr>
              <a:t>=</a:t>
            </a:r>
            <a:r>
              <a:rPr lang="tr-TR" sz="2600" b="1" dirty="0" smtClean="0">
                <a:solidFill>
                  <a:schemeClr val="accent1">
                    <a:lumMod val="50000"/>
                  </a:schemeClr>
                </a:solidFill>
              </a:rPr>
              <a:t>EĞER</a:t>
            </a:r>
            <a:r>
              <a:rPr lang="tr-TR" sz="2600" dirty="0" smtClean="0"/>
              <a:t>(</a:t>
            </a:r>
            <a:r>
              <a:rPr lang="tr-TR" sz="2600" b="1" dirty="0" smtClean="0">
                <a:solidFill>
                  <a:srgbClr val="FF0000"/>
                </a:solidFill>
              </a:rPr>
              <a:t>VE</a:t>
            </a:r>
            <a:r>
              <a:rPr lang="tr-TR" sz="2600" dirty="0" smtClean="0"/>
              <a:t>(A2&gt;60;B2&gt;60);"Geçtiniz";"Kaldınız")</a:t>
            </a:r>
          </a:p>
          <a:p>
            <a:pPr>
              <a:lnSpc>
                <a:spcPts val="1500"/>
              </a:lnSpc>
              <a:spcBef>
                <a:spcPts val="0"/>
              </a:spcBef>
              <a:buNone/>
              <a:defRPr/>
            </a:pPr>
            <a:endParaRPr lang="tr-TR" sz="2600" b="1" u="sng" dirty="0" smtClean="0">
              <a:solidFill>
                <a:srgbClr val="FF0000"/>
              </a:solidFill>
            </a:endParaRPr>
          </a:p>
          <a:p>
            <a:pPr>
              <a:spcBef>
                <a:spcPts val="0"/>
              </a:spcBef>
              <a:buNone/>
              <a:defRPr/>
            </a:pPr>
            <a:r>
              <a:rPr lang="tr-TR" sz="2600" b="1" dirty="0" smtClean="0">
                <a:solidFill>
                  <a:schemeClr val="accent5">
                    <a:lumMod val="50000"/>
                  </a:schemeClr>
                </a:solidFill>
              </a:rPr>
              <a:t>	</a:t>
            </a:r>
            <a:r>
              <a:rPr lang="tr-TR" sz="2600" b="1" dirty="0" smtClean="0">
                <a:solidFill>
                  <a:schemeClr val="accent2">
                    <a:lumMod val="75000"/>
                  </a:schemeClr>
                </a:solidFill>
              </a:rPr>
              <a:t>Yukarıdaki formülde,</a:t>
            </a:r>
            <a:endParaRPr lang="tr-TR" sz="2600" dirty="0" smtClean="0"/>
          </a:p>
          <a:p>
            <a:pPr>
              <a:spcBef>
                <a:spcPts val="0"/>
              </a:spcBef>
              <a:buNone/>
              <a:defRPr/>
            </a:pPr>
            <a:r>
              <a:rPr lang="tr-TR" sz="2600" dirty="0" smtClean="0"/>
              <a:t>	Hem A2 hücresindeki değer, hem de B2 hücresindeki değer 60’ dan büyükse hücreye "Geçtiniz", aksi taktirde "Kaldınız" yazacaktır.</a:t>
            </a:r>
          </a:p>
          <a:p>
            <a:endParaRPr lang="tr-TR" dirty="0"/>
          </a:p>
        </p:txBody>
      </p:sp>
    </p:spTree>
  </p:cSld>
  <p:clrMapOvr>
    <a:masterClrMapping/>
  </p:clrMapOvr>
  <p:transition>
    <p:fade/>
  </p:transition>
</p:sld>
</file>

<file path=ppt/theme/theme1.xml><?xml version="1.0" encoding="utf-8"?>
<a:theme xmlns:a="http://schemas.openxmlformats.org/drawingml/2006/main" name="Ofis Teması">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TotalTime>
  <Words>2534</Words>
  <Application>Microsoft Office PowerPoint</Application>
  <PresentationFormat>Ekran Gösterisi (4:3)</PresentationFormat>
  <Paragraphs>482</Paragraphs>
  <Slides>114</Slides>
  <Notes>0</Notes>
  <HiddenSlides>0</HiddenSlides>
  <MMClips>0</MMClips>
  <ScaleCrop>false</ScaleCrop>
  <HeadingPairs>
    <vt:vector size="4" baseType="variant">
      <vt:variant>
        <vt:lpstr>Tema</vt:lpstr>
      </vt:variant>
      <vt:variant>
        <vt:i4>1</vt:i4>
      </vt:variant>
      <vt:variant>
        <vt:lpstr>Slayt Başlıkları</vt:lpstr>
      </vt:variant>
      <vt:variant>
        <vt:i4>114</vt:i4>
      </vt:variant>
    </vt:vector>
  </HeadingPairs>
  <TitlesOfParts>
    <vt:vector size="115" baseType="lpstr">
      <vt:lpstr>Ofis Teması</vt:lpstr>
      <vt:lpstr>İLERİ EXCEL UYUM EĞİTİMİ</vt:lpstr>
      <vt:lpstr>EXCEL PROGRAMI</vt:lpstr>
      <vt:lpstr>Excel’ de Neler yapabiliriz ?</vt:lpstr>
      <vt:lpstr>Excel - Hücreler</vt:lpstr>
      <vt:lpstr>Excel’in Ana Görünümü</vt:lpstr>
      <vt:lpstr>Excel’ de Seçim yapmak</vt:lpstr>
      <vt:lpstr>Sütun Seçmek</vt:lpstr>
      <vt:lpstr>Tüm tabloyu Seçmek</vt:lpstr>
      <vt:lpstr>Excel’de hücre birleştirmek</vt:lpstr>
      <vt:lpstr>Hücredeki yazının yönünü değiştirmek</vt:lpstr>
      <vt:lpstr>Hücrede birden çok satır oluşturmak</vt:lpstr>
      <vt:lpstr>Satır/Sütun  Eklemek  ve  Silmek</vt:lpstr>
      <vt:lpstr>Araya Hücre Eklemek</vt:lpstr>
      <vt:lpstr>Birden fazla hücreyi bir hücre ile çarpmak</vt:lpstr>
      <vt:lpstr>Birden fazla hücreyi bir hücre ile çarpmak</vt:lpstr>
      <vt:lpstr>Hücreleri Sürükle/Bırak</vt:lpstr>
      <vt:lpstr>Özel listeler düzenleme</vt:lpstr>
      <vt:lpstr>Koşullu Biçimlendirme</vt:lpstr>
      <vt:lpstr>Yinelenen / Benzersiz Değerler</vt:lpstr>
      <vt:lpstr>İlk /son kuralları</vt:lpstr>
      <vt:lpstr>Veri çubukları/ Renk ölçekleri</vt:lpstr>
      <vt:lpstr>Simge Kümeleri / Kuralı temizle</vt:lpstr>
      <vt:lpstr>Verileri Filtrelemek</vt:lpstr>
      <vt:lpstr>Büyüktür/Küçüktür/Eşittir</vt:lpstr>
      <vt:lpstr>Slayt 25</vt:lpstr>
      <vt:lpstr>Veri- Yinelenenleri Kaldır</vt:lpstr>
      <vt:lpstr>Veri doğrulama</vt:lpstr>
      <vt:lpstr>Veri doğrulama</vt:lpstr>
      <vt:lpstr>Veri doğrulama- Girdi iletisi</vt:lpstr>
      <vt:lpstr>Veri doğrulama- Hata uyarısı</vt:lpstr>
      <vt:lpstr>Veri giriş listeleri oluşturmak</vt:lpstr>
      <vt:lpstr>Hazır listeleri veri doğrulamada kullanmak</vt:lpstr>
      <vt:lpstr>Hazır listeleri veri doğrulamada kullanmak</vt:lpstr>
      <vt:lpstr>V.D. İle aralığa aynı değerin girilmesini önlemek</vt:lpstr>
      <vt:lpstr>V.D. İle aralığa aynı değerin girilmesini önlemek</vt:lpstr>
      <vt:lpstr>Farklı sütunları baz alarak Veri doğrulama</vt:lpstr>
      <vt:lpstr>Farklı sütunları baz alarak Veri doğrulama</vt:lpstr>
      <vt:lpstr>Farklı sütunları baz alarak Veri doğrulama</vt:lpstr>
      <vt:lpstr>Veri doğrulama ile önceki tarihe bilgi girişini engellemek</vt:lpstr>
      <vt:lpstr>Veri doğrulama ile önceki tarihe bilgi girişini engellemek</vt:lpstr>
      <vt:lpstr>Veri doğrulama ile önceki tarihe bilgi girişini engellemek</vt:lpstr>
      <vt:lpstr>V.D ile 5 ve 5’in Katları şeklinde bilgi girmek</vt:lpstr>
      <vt:lpstr>V.D ile 5 ve 5’in Katları şeklinde bilgi girmek</vt:lpstr>
      <vt:lpstr>Birleştir- Birden çok Sayfadaki verileri bir araya getirmek</vt:lpstr>
      <vt:lpstr>Birleştir- Birden çok Sayfadaki verileri bir araya getirmek</vt:lpstr>
      <vt:lpstr>Birleştir- Birden çok Sayfadaki verileri bir araya getirmek</vt:lpstr>
      <vt:lpstr>Birleştir- Birden çok Sayfadaki verileri bir araya getirmek</vt:lpstr>
      <vt:lpstr>Birleştir- Birden çok Sayfadaki verileri bir araya getirmek</vt:lpstr>
      <vt:lpstr>Birleştir- Birden çok Sayfadaki verileri bir araya getirmek</vt:lpstr>
      <vt:lpstr>Sayfalar arasından hücre değerleri kullanmak</vt:lpstr>
      <vt:lpstr>Ad Tanımlamak</vt:lpstr>
      <vt:lpstr>Seçimden oluşturmak</vt:lpstr>
      <vt:lpstr>  Adları kullanmak </vt:lpstr>
      <vt:lpstr>Çalışma sayfalarını Taşımak</vt:lpstr>
      <vt:lpstr>Çalışma sayfasını korumak</vt:lpstr>
      <vt:lpstr>Metni sütunlara dönüştürmek</vt:lpstr>
      <vt:lpstr>Slayt 57</vt:lpstr>
      <vt:lpstr>Formüller ve hücreler arasında ki ilişki</vt:lpstr>
      <vt:lpstr>Excel’de grafik eklemek</vt:lpstr>
      <vt:lpstr>Belirlediğimiz alanların grafiğini oluşturmak</vt:lpstr>
      <vt:lpstr>Belirlediğimiz alanların grafiğini oluşturmak</vt:lpstr>
      <vt:lpstr>Excel’ Hataları bulmak ve Düzeltmek</vt:lpstr>
      <vt:lpstr>Excel’ Hataları bulmak ve Düzeltmek</vt:lpstr>
      <vt:lpstr>Senaryoları kullanmak</vt:lpstr>
      <vt:lpstr>Senaryoları kullanmak</vt:lpstr>
      <vt:lpstr>Senaryoları kullanmak</vt:lpstr>
      <vt:lpstr>Senaryoları kullanmak</vt:lpstr>
      <vt:lpstr>Hedef Ara </vt:lpstr>
      <vt:lpstr>Diğer kaynaklardan veri almak</vt:lpstr>
      <vt:lpstr>Alt toplamlar ve Gruplar</vt:lpstr>
      <vt:lpstr>Alt toplamlar ve Gruplar</vt:lpstr>
      <vt:lpstr>Alt toplamlar ve Gruplar</vt:lpstr>
      <vt:lpstr>Özet Tablo (Pivot Table)</vt:lpstr>
      <vt:lpstr>Excel’de formül oluşturma</vt:lpstr>
      <vt:lpstr>Excel’de formül oluşturma</vt:lpstr>
      <vt:lpstr>Excel’de formül oluşturma</vt:lpstr>
      <vt:lpstr>Excel’de formül oluşturma</vt:lpstr>
      <vt:lpstr>Excel’de formül oluşturma</vt:lpstr>
      <vt:lpstr>Aritmetik İşlemler</vt:lpstr>
      <vt:lpstr>Karşılaştırma İşaretleri</vt:lpstr>
      <vt:lpstr>TOPLAMA</vt:lpstr>
      <vt:lpstr>ÇIKARMA</vt:lpstr>
      <vt:lpstr>ÇARPMA</vt:lpstr>
      <vt:lpstr>BÖLME</vt:lpstr>
      <vt:lpstr>ORTALAMA</vt:lpstr>
      <vt:lpstr>ORTALAMA</vt:lpstr>
      <vt:lpstr>YÜZDE ALMA</vt:lpstr>
      <vt:lpstr>YÜZDE ALMA</vt:lpstr>
      <vt:lpstr>KAREKÖK- YUVARLA</vt:lpstr>
      <vt:lpstr>TAMSAYI-MOD</vt:lpstr>
      <vt:lpstr>MAK-MİN</vt:lpstr>
      <vt:lpstr>UYGULAMA</vt:lpstr>
      <vt:lpstr>UYGULAMA</vt:lpstr>
      <vt:lpstr>EĞER</vt:lpstr>
      <vt:lpstr>EĞER</vt:lpstr>
      <vt:lpstr>UYGULAMA</vt:lpstr>
      <vt:lpstr>UYGULAMA</vt:lpstr>
      <vt:lpstr>UYGULAMA</vt:lpstr>
      <vt:lpstr>EĞER VE;</vt:lpstr>
      <vt:lpstr>UYGULAMA</vt:lpstr>
      <vt:lpstr>EĞER YADA</vt:lpstr>
      <vt:lpstr>UYGULAMA</vt:lpstr>
      <vt:lpstr>EĞERSAY</vt:lpstr>
      <vt:lpstr>ETOPLA</vt:lpstr>
      <vt:lpstr>UYGULAMA</vt:lpstr>
      <vt:lpstr>CEVAP</vt:lpstr>
      <vt:lpstr>İÇ İÇE EĞER</vt:lpstr>
      <vt:lpstr>UYGULAMA</vt:lpstr>
      <vt:lpstr>CEVAP</vt:lpstr>
      <vt:lpstr>UYGULAMA</vt:lpstr>
      <vt:lpstr>BOŞLUKSAY</vt:lpstr>
      <vt:lpstr>SATIRSAY</vt:lpstr>
      <vt:lpstr>TARİH VE METİN</vt:lpstr>
      <vt:lpstr>TARİH VE METİN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İLERİ EXCEL UYUM EĞİTİMİ</dc:title>
  <dc:creator>erhanozmen</dc:creator>
  <cp:lastModifiedBy>erhanozmen</cp:lastModifiedBy>
  <cp:revision>181</cp:revision>
  <dcterms:created xsi:type="dcterms:W3CDTF">2017-04-10T22:15:28Z</dcterms:created>
  <dcterms:modified xsi:type="dcterms:W3CDTF">2017-05-24T10:28:31Z</dcterms:modified>
</cp:coreProperties>
</file>