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9"/>
  </p:notesMasterIdLst>
  <p:sldIdLst>
    <p:sldId id="289" r:id="rId3"/>
    <p:sldId id="413" r:id="rId4"/>
    <p:sldId id="415" r:id="rId5"/>
    <p:sldId id="416" r:id="rId6"/>
    <p:sldId id="417" r:id="rId7"/>
    <p:sldId id="418" r:id="rId8"/>
    <p:sldId id="422" r:id="rId9"/>
    <p:sldId id="423" r:id="rId10"/>
    <p:sldId id="424" r:id="rId11"/>
    <p:sldId id="439" r:id="rId12"/>
    <p:sldId id="425" r:id="rId13"/>
    <p:sldId id="440" r:id="rId14"/>
    <p:sldId id="426" r:id="rId15"/>
    <p:sldId id="427" r:id="rId16"/>
    <p:sldId id="419" r:id="rId17"/>
    <p:sldId id="428" r:id="rId18"/>
    <p:sldId id="429" r:id="rId19"/>
    <p:sldId id="430" r:id="rId20"/>
    <p:sldId id="431" r:id="rId21"/>
    <p:sldId id="455" r:id="rId22"/>
    <p:sldId id="432" r:id="rId23"/>
    <p:sldId id="433" r:id="rId24"/>
    <p:sldId id="457" r:id="rId25"/>
    <p:sldId id="434" r:id="rId26"/>
    <p:sldId id="458" r:id="rId27"/>
    <p:sldId id="435" r:id="rId28"/>
    <p:sldId id="459" r:id="rId29"/>
    <p:sldId id="436" r:id="rId30"/>
    <p:sldId id="460" r:id="rId31"/>
    <p:sldId id="420" r:id="rId32"/>
    <p:sldId id="461" r:id="rId33"/>
    <p:sldId id="421" r:id="rId34"/>
    <p:sldId id="462" r:id="rId35"/>
    <p:sldId id="437" r:id="rId36"/>
    <p:sldId id="463" r:id="rId37"/>
    <p:sldId id="438" r:id="rId38"/>
    <p:sldId id="464" r:id="rId39"/>
    <p:sldId id="382" r:id="rId40"/>
    <p:sldId id="381" r:id="rId41"/>
    <p:sldId id="383" r:id="rId42"/>
    <p:sldId id="384" r:id="rId43"/>
    <p:sldId id="385" r:id="rId44"/>
    <p:sldId id="386" r:id="rId45"/>
    <p:sldId id="387" r:id="rId46"/>
    <p:sldId id="388" r:id="rId47"/>
    <p:sldId id="389" r:id="rId48"/>
    <p:sldId id="390" r:id="rId49"/>
    <p:sldId id="391" r:id="rId50"/>
    <p:sldId id="392" r:id="rId51"/>
    <p:sldId id="394" r:id="rId52"/>
    <p:sldId id="393" r:id="rId53"/>
    <p:sldId id="395" r:id="rId54"/>
    <p:sldId id="396" r:id="rId55"/>
    <p:sldId id="397" r:id="rId56"/>
    <p:sldId id="398" r:id="rId57"/>
    <p:sldId id="414" r:id="rId58"/>
    <p:sldId id="399" r:id="rId59"/>
    <p:sldId id="468" r:id="rId60"/>
    <p:sldId id="465" r:id="rId61"/>
    <p:sldId id="466" r:id="rId62"/>
    <p:sldId id="467" r:id="rId63"/>
    <p:sldId id="483" r:id="rId64"/>
    <p:sldId id="469" r:id="rId65"/>
    <p:sldId id="470" r:id="rId66"/>
    <p:sldId id="471" r:id="rId67"/>
    <p:sldId id="472"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8"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7CFAB059-6742-48E5-AD29-F8BBCB11F363}" type="datetimeFigureOut">
              <a:rPr lang="tr-TR"/>
              <a:pPr>
                <a:defRPr/>
              </a:pPr>
              <a:t>14.01.2017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D8B15B72-ADE1-4529-A2BF-F2676BEDF3CF}" type="slidenum">
              <a:rPr lang="tr-TR"/>
              <a:pPr>
                <a:defRPr/>
              </a:pPr>
              <a:t>‹#›</a:t>
            </a:fld>
            <a:endParaRPr lang="tr-TR"/>
          </a:p>
        </p:txBody>
      </p:sp>
    </p:spTree>
    <p:extLst>
      <p:ext uri="{BB962C8B-B14F-4D97-AF65-F5344CB8AC3E}">
        <p14:creationId xmlns:p14="http://schemas.microsoft.com/office/powerpoint/2010/main" val="1148818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Date Placeholder 3"/>
          <p:cNvSpPr>
            <a:spLocks noGrp="1"/>
          </p:cNvSpPr>
          <p:nvPr>
            <p:ph type="dt" sz="half" idx="10"/>
          </p:nvPr>
        </p:nvSpPr>
        <p:spPr/>
        <p:txBody>
          <a:bodyPr/>
          <a:lstStyle>
            <a:lvl1pPr>
              <a:defRPr/>
            </a:lvl1pPr>
          </a:lstStyle>
          <a:p>
            <a:pPr>
              <a:defRPr/>
            </a:pPr>
            <a:fld id="{73A57F05-4535-45A7-A951-8CE99A494F68}" type="datetimeFigureOut">
              <a:rPr lang="tr-TR"/>
              <a:pPr>
                <a:defRPr/>
              </a:pPr>
              <a:t>14.01.2017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E115FFB-E0C7-4BD0-B2D5-44B4A7646AB2}" type="slidenum">
              <a:rPr lang="tr-TR"/>
              <a:pPr>
                <a:defRPr/>
              </a:pPr>
              <a:t>‹#›</a:t>
            </a:fld>
            <a:endParaRPr lang="tr-TR"/>
          </a:p>
        </p:txBody>
      </p:sp>
    </p:spTree>
    <p:extLst>
      <p:ext uri="{BB962C8B-B14F-4D97-AF65-F5344CB8AC3E}">
        <p14:creationId xmlns:p14="http://schemas.microsoft.com/office/powerpoint/2010/main" val="110643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B985E9BA-DE40-4750-8723-FA0581B20E12}" type="datetimeFigureOut">
              <a:rPr lang="tr-TR"/>
              <a:pPr>
                <a:defRPr/>
              </a:pPr>
              <a:t>14.01.2017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9053797-5C0C-4DBA-B093-B56B30F88C09}" type="slidenum">
              <a:rPr lang="tr-TR"/>
              <a:pPr>
                <a:defRPr/>
              </a:pPr>
              <a:t>‹#›</a:t>
            </a:fld>
            <a:endParaRPr lang="tr-TR"/>
          </a:p>
        </p:txBody>
      </p:sp>
    </p:spTree>
    <p:extLst>
      <p:ext uri="{BB962C8B-B14F-4D97-AF65-F5344CB8AC3E}">
        <p14:creationId xmlns:p14="http://schemas.microsoft.com/office/powerpoint/2010/main" val="350639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D1E3775F-751C-4066-9C91-D7466A8FFF8C}" type="datetimeFigureOut">
              <a:rPr lang="tr-TR"/>
              <a:pPr>
                <a:defRPr/>
              </a:pPr>
              <a:t>14.01.2017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011E035-117F-4921-89DB-6D7E3DC3F90F}" type="slidenum">
              <a:rPr lang="tr-TR"/>
              <a:pPr>
                <a:defRPr/>
              </a:pPr>
              <a:t>‹#›</a:t>
            </a:fld>
            <a:endParaRPr lang="tr-TR"/>
          </a:p>
        </p:txBody>
      </p:sp>
    </p:spTree>
    <p:extLst>
      <p:ext uri="{BB962C8B-B14F-4D97-AF65-F5344CB8AC3E}">
        <p14:creationId xmlns:p14="http://schemas.microsoft.com/office/powerpoint/2010/main" val="115703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C74D099A-380B-49F7-82C9-C12593013549}" type="datetimeFigureOut">
              <a:rPr lang="tr-TR"/>
              <a:pPr>
                <a:defRPr/>
              </a:pPr>
              <a:t>14.01.2017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9BFB003-9762-4356-AD12-6EC195F00D4A}" type="slidenum">
              <a:rPr lang="tr-TR"/>
              <a:pPr>
                <a:defRPr/>
              </a:pPr>
              <a:t>‹#›</a:t>
            </a:fld>
            <a:endParaRPr lang="tr-TR"/>
          </a:p>
        </p:txBody>
      </p:sp>
    </p:spTree>
    <p:extLst>
      <p:ext uri="{BB962C8B-B14F-4D97-AF65-F5344CB8AC3E}">
        <p14:creationId xmlns:p14="http://schemas.microsoft.com/office/powerpoint/2010/main" val="163992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7C8FC851-1413-4AA0-AC0D-3C6039B8353F}" type="datetimeFigureOut">
              <a:rPr lang="tr-TR"/>
              <a:pPr>
                <a:defRPr/>
              </a:pPr>
              <a:t>14.01.2017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1BD4E4A-90DE-4005-8B2A-9459D0CA79D6}" type="slidenum">
              <a:rPr lang="tr-TR"/>
              <a:pPr>
                <a:defRPr/>
              </a:pPr>
              <a:t>‹#›</a:t>
            </a:fld>
            <a:endParaRPr lang="tr-TR"/>
          </a:p>
        </p:txBody>
      </p:sp>
    </p:spTree>
    <p:extLst>
      <p:ext uri="{BB962C8B-B14F-4D97-AF65-F5344CB8AC3E}">
        <p14:creationId xmlns:p14="http://schemas.microsoft.com/office/powerpoint/2010/main" val="186811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fld id="{B7606BA3-3E41-464D-9A6F-183E4FA78687}" type="datetimeFigureOut">
              <a:rPr lang="tr-TR"/>
              <a:pPr>
                <a:defRPr/>
              </a:pPr>
              <a:t>14.01.2017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12C0A4F2-176F-468B-97F7-28A433C1BE43}" type="slidenum">
              <a:rPr lang="tr-TR"/>
              <a:pPr>
                <a:defRPr/>
              </a:pPr>
              <a:t>‹#›</a:t>
            </a:fld>
            <a:endParaRPr lang="tr-TR"/>
          </a:p>
        </p:txBody>
      </p:sp>
    </p:spTree>
    <p:extLst>
      <p:ext uri="{BB962C8B-B14F-4D97-AF65-F5344CB8AC3E}">
        <p14:creationId xmlns:p14="http://schemas.microsoft.com/office/powerpoint/2010/main" val="15528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Date Placeholder 3"/>
          <p:cNvSpPr>
            <a:spLocks noGrp="1"/>
          </p:cNvSpPr>
          <p:nvPr>
            <p:ph type="dt" sz="half" idx="10"/>
          </p:nvPr>
        </p:nvSpPr>
        <p:spPr/>
        <p:txBody>
          <a:bodyPr/>
          <a:lstStyle>
            <a:lvl1pPr>
              <a:defRPr/>
            </a:lvl1pPr>
          </a:lstStyle>
          <a:p>
            <a:pPr>
              <a:defRPr/>
            </a:pPr>
            <a:fld id="{2848B5D0-E2F2-423F-AAC1-A800DF746EFD}" type="datetimeFigureOut">
              <a:rPr lang="tr-TR"/>
              <a:pPr>
                <a:defRPr/>
              </a:pPr>
              <a:t>14.01.2017</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8C39DDDB-90F4-47AD-94F3-541D31F1A3A8}" type="slidenum">
              <a:rPr lang="tr-TR"/>
              <a:pPr>
                <a:defRPr/>
              </a:pPr>
              <a:t>‹#›</a:t>
            </a:fld>
            <a:endParaRPr lang="tr-TR"/>
          </a:p>
        </p:txBody>
      </p:sp>
    </p:spTree>
    <p:extLst>
      <p:ext uri="{BB962C8B-B14F-4D97-AF65-F5344CB8AC3E}">
        <p14:creationId xmlns:p14="http://schemas.microsoft.com/office/powerpoint/2010/main" val="335094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Date Placeholder 3"/>
          <p:cNvSpPr>
            <a:spLocks noGrp="1"/>
          </p:cNvSpPr>
          <p:nvPr>
            <p:ph type="dt" sz="half" idx="10"/>
          </p:nvPr>
        </p:nvSpPr>
        <p:spPr/>
        <p:txBody>
          <a:bodyPr/>
          <a:lstStyle>
            <a:lvl1pPr>
              <a:defRPr/>
            </a:lvl1pPr>
          </a:lstStyle>
          <a:p>
            <a:pPr>
              <a:defRPr/>
            </a:pPr>
            <a:fld id="{CF75F4A7-3E49-41A5-9825-55ADCE65AE4A}" type="datetimeFigureOut">
              <a:rPr lang="tr-TR"/>
              <a:pPr>
                <a:defRPr/>
              </a:pPr>
              <a:t>14.01.2017</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11E8CA52-7454-45B1-919A-3A651B8F3E10}" type="slidenum">
              <a:rPr lang="tr-TR"/>
              <a:pPr>
                <a:defRPr/>
              </a:pPr>
              <a:t>‹#›</a:t>
            </a:fld>
            <a:endParaRPr lang="tr-TR"/>
          </a:p>
        </p:txBody>
      </p:sp>
    </p:spTree>
    <p:extLst>
      <p:ext uri="{BB962C8B-B14F-4D97-AF65-F5344CB8AC3E}">
        <p14:creationId xmlns:p14="http://schemas.microsoft.com/office/powerpoint/2010/main" val="418638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3A9223-C0A7-41B0-A17B-90AC5DE60DFF}" type="datetimeFigureOut">
              <a:rPr lang="tr-TR"/>
              <a:pPr>
                <a:defRPr/>
              </a:pPr>
              <a:t>14.01.2017</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3022F14C-22C1-48C7-8694-4BF7AEE09F98}" type="slidenum">
              <a:rPr lang="tr-TR"/>
              <a:pPr>
                <a:defRPr/>
              </a:pPr>
              <a:t>‹#›</a:t>
            </a:fld>
            <a:endParaRPr lang="tr-TR"/>
          </a:p>
        </p:txBody>
      </p:sp>
    </p:spTree>
    <p:extLst>
      <p:ext uri="{BB962C8B-B14F-4D97-AF65-F5344CB8AC3E}">
        <p14:creationId xmlns:p14="http://schemas.microsoft.com/office/powerpoint/2010/main" val="421612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7143C510-1F52-4FB9-A33D-D5765546DAAE}" type="datetimeFigureOut">
              <a:rPr lang="tr-TR"/>
              <a:pPr>
                <a:defRPr/>
              </a:pPr>
              <a:t>14.01.2017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73586B1-20EC-4214-B041-D811910C8B8D}" type="slidenum">
              <a:rPr lang="tr-TR"/>
              <a:pPr>
                <a:defRPr/>
              </a:pPr>
              <a:t>‹#›</a:t>
            </a:fld>
            <a:endParaRPr lang="tr-TR"/>
          </a:p>
        </p:txBody>
      </p:sp>
    </p:spTree>
    <p:extLst>
      <p:ext uri="{BB962C8B-B14F-4D97-AF65-F5344CB8AC3E}">
        <p14:creationId xmlns:p14="http://schemas.microsoft.com/office/powerpoint/2010/main" val="163597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BEE9E0FF-4D6C-4BC8-9BA9-E7017F7B8569}" type="datetimeFigureOut">
              <a:rPr lang="tr-TR"/>
              <a:pPr>
                <a:defRPr/>
              </a:pPr>
              <a:t>14.01.2017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00269C7C-EB99-493B-B7AF-0A2654118005}" type="slidenum">
              <a:rPr lang="tr-TR"/>
              <a:pPr>
                <a:defRPr/>
              </a:pPr>
              <a:t>‹#›</a:t>
            </a:fld>
            <a:endParaRPr lang="tr-TR"/>
          </a:p>
        </p:txBody>
      </p:sp>
    </p:spTree>
    <p:extLst>
      <p:ext uri="{BB962C8B-B14F-4D97-AF65-F5344CB8AC3E}">
        <p14:creationId xmlns:p14="http://schemas.microsoft.com/office/powerpoint/2010/main" val="311869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94A26C-A4B4-46FB-B927-89C9F9FFD18D}" type="datetimeFigureOut">
              <a:rPr lang="tr-TR"/>
              <a:pPr>
                <a:defRPr/>
              </a:pPr>
              <a:t>14.01.2017</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BF9E8B-FA3E-44F2-821B-D3BF4AB1AAA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garantia01\Local Settings\Temporary Internet Files\Content.IE5\K4ZZ33HF\MPj0439394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73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http://kosovaport.com/wp-content/uploads/2011/08/gund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66675"/>
            <a:ext cx="17240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Metin kutusu 2"/>
          <p:cNvSpPr txBox="1">
            <a:spLocks noChangeArrowheads="1"/>
          </p:cNvSpPr>
          <p:nvPr/>
        </p:nvSpPr>
        <p:spPr bwMode="auto">
          <a:xfrm>
            <a:off x="1763713" y="2349500"/>
            <a:ext cx="806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1400" b="1" dirty="0"/>
              <a:t>Modül </a:t>
            </a:r>
            <a:r>
              <a:rPr lang="tr-TR" sz="1400" b="1" dirty="0" smtClean="0"/>
              <a:t>4</a:t>
            </a:r>
            <a:endParaRPr lang="tr-TR" sz="1400" b="1" dirty="0"/>
          </a:p>
        </p:txBody>
      </p:sp>
      <p:sp>
        <p:nvSpPr>
          <p:cNvPr id="2053" name="Metin kutusu 1"/>
          <p:cNvSpPr txBox="1">
            <a:spLocks noChangeArrowheads="1"/>
          </p:cNvSpPr>
          <p:nvPr/>
        </p:nvSpPr>
        <p:spPr bwMode="auto">
          <a:xfrm>
            <a:off x="2627313" y="2000250"/>
            <a:ext cx="626586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000"/>
              <a:t>MODÜL 4 – </a:t>
            </a:r>
            <a:r>
              <a:rPr lang="tr-TR" sz="2000" b="1"/>
              <a:t>WINDOWS 7 TEMEL İŞLEMLER</a:t>
            </a:r>
          </a:p>
          <a:p>
            <a:pPr lvl="1" eaLnBrk="1" hangingPunct="1">
              <a:buFont typeface="Wingdings" pitchFamily="2" charset="2"/>
              <a:buChar char="q"/>
            </a:pPr>
            <a:r>
              <a:rPr lang="tr-TR" sz="2400"/>
              <a:t> Klavyede Tuşlar</a:t>
            </a:r>
          </a:p>
          <a:p>
            <a:pPr lvl="1" eaLnBrk="1" hangingPunct="1">
              <a:buFont typeface="Wingdings" pitchFamily="2" charset="2"/>
              <a:buChar char="q"/>
            </a:pPr>
            <a:r>
              <a:rPr lang="tr-TR" sz="2400"/>
              <a:t> Masaüstü </a:t>
            </a:r>
          </a:p>
          <a:p>
            <a:pPr lvl="1" eaLnBrk="1" hangingPunct="1">
              <a:buFont typeface="Wingdings" pitchFamily="2" charset="2"/>
              <a:buChar char="q"/>
            </a:pPr>
            <a:r>
              <a:rPr lang="tr-TR" sz="2400"/>
              <a:t> Sistem Bilgisi</a:t>
            </a:r>
          </a:p>
          <a:p>
            <a:pPr lvl="1" eaLnBrk="1" hangingPunct="1">
              <a:buFont typeface="Wingdings" pitchFamily="2" charset="2"/>
              <a:buChar char="q"/>
            </a:pPr>
            <a:r>
              <a:rPr lang="tr-TR" sz="2400"/>
              <a:t> Görev Çubuğu</a:t>
            </a:r>
          </a:p>
          <a:p>
            <a:pPr lvl="1" eaLnBrk="1" hangingPunct="1">
              <a:buFont typeface="Wingdings" pitchFamily="2" charset="2"/>
              <a:buChar char="q"/>
            </a:pPr>
            <a:r>
              <a:rPr lang="tr-TR" sz="2400"/>
              <a:t> Masaüstü Simgeler</a:t>
            </a:r>
          </a:p>
          <a:p>
            <a:pPr lvl="1" eaLnBrk="1" hangingPunct="1">
              <a:buFont typeface="Wingdings" pitchFamily="2" charset="2"/>
              <a:buChar char="q"/>
            </a:pPr>
            <a:r>
              <a:rPr lang="tr-TR" sz="2400"/>
              <a:t> Pencereler</a:t>
            </a:r>
          </a:p>
          <a:p>
            <a:pPr lvl="1" eaLnBrk="1" hangingPunct="1">
              <a:buFont typeface="Wingdings" pitchFamily="2" charset="2"/>
              <a:buChar char="q"/>
            </a:pPr>
            <a:r>
              <a:rPr lang="tr-TR" sz="2400"/>
              <a:t> Tema</a:t>
            </a:r>
          </a:p>
          <a:p>
            <a:pPr lvl="1" eaLnBrk="1" hangingPunct="1">
              <a:buFont typeface="Wingdings" pitchFamily="2" charset="2"/>
              <a:buChar char="q"/>
            </a:pPr>
            <a:r>
              <a:rPr lang="tr-TR" sz="2400"/>
              <a:t> Ekran Çözünürlüğü</a:t>
            </a:r>
          </a:p>
          <a:p>
            <a:pPr lvl="1" eaLnBrk="1" hangingPunct="1">
              <a:buFont typeface="Wingdings" pitchFamily="2" charset="2"/>
              <a:buChar char="q"/>
            </a:pPr>
            <a:r>
              <a:rPr lang="tr-TR" sz="2400"/>
              <a:t> Paint</a:t>
            </a:r>
          </a:p>
          <a:p>
            <a:pPr lvl="1" eaLnBrk="1" hangingPunct="1">
              <a:buFont typeface="Wingdings" pitchFamily="2" charset="2"/>
              <a:buChar char="q"/>
            </a:pPr>
            <a:r>
              <a:rPr lang="tr-TR" sz="2400"/>
              <a:t> Dosya ve Klasörler Kopyalama / Yapıştırma </a:t>
            </a:r>
          </a:p>
          <a:p>
            <a:pPr lvl="1" eaLnBrk="1" hangingPunct="1">
              <a:buFont typeface="Wingdings" pitchFamily="2" charset="2"/>
              <a:buChar char="q"/>
            </a:pPr>
            <a:r>
              <a:rPr lang="tr-TR" sz="2400"/>
              <a:t> Ekran Alıntısı Aracı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588963" y="1296988"/>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
        <p:nvSpPr>
          <p:cNvPr id="6" name="8 Metin kutusu"/>
          <p:cNvSpPr txBox="1">
            <a:spLocks noChangeArrowheads="1"/>
          </p:cNvSpPr>
          <p:nvPr/>
        </p:nvSpPr>
        <p:spPr bwMode="auto">
          <a:xfrm>
            <a:off x="588963" y="2082800"/>
            <a:ext cx="8002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SHIFT TUŞUNU KULLANARAK AŞAĞIDAKİ KELİMELERİ YAZIN.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5" y="3097213"/>
            <a:ext cx="7418388"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6 Metin kutusu"/>
          <p:cNvSpPr txBox="1">
            <a:spLocks noChangeArrowheads="1"/>
          </p:cNvSpPr>
          <p:nvPr/>
        </p:nvSpPr>
        <p:spPr bwMode="auto">
          <a:xfrm>
            <a:off x="928688" y="4935538"/>
            <a:ext cx="64293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800"/>
              <a:t>Sorgun Kız Meslek Lisesi</a:t>
            </a:r>
          </a:p>
          <a:p>
            <a:pPr eaLnBrk="1" hangingPunct="1"/>
            <a:r>
              <a:rPr lang="tr-TR" sz="4800"/>
              <a:t>Sorgun YOZGAT</a:t>
            </a:r>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7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78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3" dur="50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9">
                                            <p:txEl>
                                              <p:pRg st="0" end="0"/>
                                            </p:txEl>
                                          </p:spTgt>
                                        </p:tgtEl>
                                        <p:attrNameLst>
                                          <p:attrName>fill.type</p:attrName>
                                        </p:attrNameLst>
                                      </p:cBhvr>
                                      <p:to>
                                        <p:strVal val="solid"/>
                                      </p:to>
                                    </p:set>
                                  </p:childTnLst>
                                </p:cTn>
                              </p:par>
                            </p:childTnLst>
                          </p:cTn>
                        </p:par>
                        <p:par>
                          <p:cTn id="26" fill="hold" nodeType="afterGroup">
                            <p:stCondLst>
                              <p:cond delay="1128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9" dur="50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31" dur="500"/>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8 Metin kutusu"/>
          <p:cNvSpPr txBox="1">
            <a:spLocks noChangeArrowheads="1"/>
          </p:cNvSpPr>
          <p:nvPr/>
        </p:nvSpPr>
        <p:spPr bwMode="auto">
          <a:xfrm>
            <a:off x="849313" y="1836738"/>
            <a:ext cx="53578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Bazı tuşların üst yada sağ alt köşelerinde başka karakterlerde yer alır. </a:t>
            </a:r>
          </a:p>
        </p:txBody>
      </p:sp>
      <p:sp>
        <p:nvSpPr>
          <p:cNvPr id="6" name="4 Metin kutusu"/>
          <p:cNvSpPr txBox="1">
            <a:spLocks noChangeArrowheads="1"/>
          </p:cNvSpPr>
          <p:nvPr/>
        </p:nvSpPr>
        <p:spPr bwMode="auto">
          <a:xfrm>
            <a:off x="992188" y="3836988"/>
            <a:ext cx="7715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800" b="1">
                <a:solidFill>
                  <a:srgbClr val="FF0000"/>
                </a:solidFill>
              </a:rPr>
              <a:t>2-</a:t>
            </a:r>
            <a:r>
              <a:rPr lang="tr-TR" sz="4800" b="1"/>
              <a:t> </a:t>
            </a:r>
            <a:r>
              <a:rPr lang="tr-TR" sz="3200" b="1"/>
              <a:t>↑</a:t>
            </a:r>
            <a:r>
              <a:rPr lang="tr-TR" sz="3200"/>
              <a:t> </a:t>
            </a:r>
            <a:r>
              <a:rPr lang="tr-TR" sz="3200" b="1"/>
              <a:t>Shift tuşu basılı iken bir tuşa  basıldığında o tuşun üst karakteri yazılır. </a:t>
            </a:r>
            <a:endParaRPr lang="tr-TR" sz="4000" b="1"/>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688" y="2479675"/>
            <a:ext cx="11811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813" y="1765300"/>
            <a:ext cx="1181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Oval"/>
          <p:cNvSpPr/>
          <p:nvPr/>
        </p:nvSpPr>
        <p:spPr>
          <a:xfrm>
            <a:off x="7493000" y="2551113"/>
            <a:ext cx="714375" cy="64293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10 Oval"/>
          <p:cNvSpPr/>
          <p:nvPr/>
        </p:nvSpPr>
        <p:spPr>
          <a:xfrm>
            <a:off x="6492875" y="2336800"/>
            <a:ext cx="714375" cy="64293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9375" y="5195888"/>
            <a:ext cx="29432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etin kutusu"/>
          <p:cNvSpPr txBox="1">
            <a:spLocks noChangeArrowheads="1"/>
          </p:cNvSpPr>
          <p:nvPr/>
        </p:nvSpPr>
        <p:spPr bwMode="auto">
          <a:xfrm>
            <a:off x="4421188" y="4981575"/>
            <a:ext cx="571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4" name="14 Metin kutusu"/>
          <p:cNvSpPr txBox="1">
            <a:spLocks noChangeArrowheads="1"/>
          </p:cNvSpPr>
          <p:nvPr/>
        </p:nvSpPr>
        <p:spPr bwMode="auto">
          <a:xfrm>
            <a:off x="7493000" y="5194300"/>
            <a:ext cx="6429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8000" b="1">
                <a:solidFill>
                  <a:srgbClr val="FF0000"/>
                </a:solidFill>
              </a:rPr>
              <a:t>!</a:t>
            </a:r>
          </a:p>
        </p:txBody>
      </p:sp>
      <p:sp>
        <p:nvSpPr>
          <p:cNvPr id="15" name="15 Sağ Ok"/>
          <p:cNvSpPr/>
          <p:nvPr/>
        </p:nvSpPr>
        <p:spPr>
          <a:xfrm>
            <a:off x="6564313" y="5624513"/>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438" y="5194300"/>
            <a:ext cx="11811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7 Metin kutusu"/>
          <p:cNvSpPr txBox="1"/>
          <p:nvPr/>
        </p:nvSpPr>
        <p:spPr>
          <a:xfrm>
            <a:off x="454025" y="1341438"/>
            <a:ext cx="8216900" cy="706437"/>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nodeType="afterGroup">
                            <p:stCondLst>
                              <p:cond delay="252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par>
                          <p:cTn id="14" fill="hold" nodeType="afterGroup">
                            <p:stCondLst>
                              <p:cond delay="452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nodeType="afterGroup">
                            <p:stCondLst>
                              <p:cond delay="652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par>
                          <p:cTn id="22" fill="hold" nodeType="afterGroup">
                            <p:stCondLst>
                              <p:cond delay="852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6"/>
                                        </p:tgtEl>
                                        <p:attrNameLst>
                                          <p:attrName>style.visibility</p:attrName>
                                        </p:attrNameLst>
                                      </p:cBhvr>
                                      <p:to>
                                        <p:strVal val="visible"/>
                                      </p:to>
                                    </p:set>
                                    <p:anim calcmode="discrete" valueType="clr">
                                      <p:cBhvr override="childStyle">
                                        <p:cTn id="3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gtEl>
                                        <p:attrNameLst>
                                          <p:attrName>fillcolor</p:attrName>
                                        </p:attrNameLst>
                                      </p:cBhvr>
                                      <p:tavLst>
                                        <p:tav tm="0">
                                          <p:val>
                                            <p:clrVal>
                                              <a:schemeClr val="accent2"/>
                                            </p:clrVal>
                                          </p:val>
                                        </p:tav>
                                        <p:tav tm="50000">
                                          <p:val>
                                            <p:clrVal>
                                              <a:schemeClr val="hlink"/>
                                            </p:clrVal>
                                          </p:val>
                                        </p:tav>
                                      </p:tavLst>
                                    </p:anim>
                                    <p:set>
                                      <p:cBhvr>
                                        <p:cTn id="32" dur="80"/>
                                        <p:tgtEl>
                                          <p:spTgt spid="6"/>
                                        </p:tgtEl>
                                        <p:attrNameLst>
                                          <p:attrName>fill.type</p:attrName>
                                        </p:attrNameLst>
                                      </p:cBhvr>
                                      <p:to>
                                        <p:strVal val="solid"/>
                                      </p:to>
                                    </p:set>
                                  </p:childTnLst>
                                </p:cTn>
                              </p:par>
                            </p:childTnLst>
                          </p:cTn>
                        </p:par>
                        <p:par>
                          <p:cTn id="33" fill="hold" nodeType="afterGroup">
                            <p:stCondLst>
                              <p:cond delay="272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par>
                          <p:cTn id="37" fill="hold" nodeType="afterGroup">
                            <p:stCondLst>
                              <p:cond delay="472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par>
                          <p:cTn id="41" fill="hold" nodeType="afterGroup">
                            <p:stCondLst>
                              <p:cond delay="672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childTnLst>
                          </p:cTn>
                        </p:par>
                        <p:par>
                          <p:cTn id="45" fill="hold" nodeType="afterGroup">
                            <p:stCondLst>
                              <p:cond delay="872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childTnLst>
                                </p:cTn>
                              </p:par>
                            </p:childTnLst>
                          </p:cTn>
                        </p:par>
                        <p:par>
                          <p:cTn id="49" fill="hold" nodeType="afterGroup">
                            <p:stCondLst>
                              <p:cond delay="1072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childTnLst>
                                </p:cTn>
                              </p:par>
                            </p:childTnLst>
                          </p:cTn>
                        </p:par>
                        <p:par>
                          <p:cTn id="53" fill="hold" nodeType="afterGroup">
                            <p:stCondLst>
                              <p:cond delay="12720"/>
                            </p:stCondLst>
                            <p:childTnLst>
                              <p:par>
                                <p:cTn id="54" presetID="40" presetClass="entr" presetSubtype="0" fill="hold" grpId="0" nodeType="afterEffect">
                                  <p:stCondLst>
                                    <p:cond delay="0"/>
                                  </p:stCondLst>
                                  <p:iterate type="lt">
                                    <p:tmPct val="10000"/>
                                  </p:iterate>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1"/>
                                          </p:val>
                                        </p:tav>
                                        <p:tav tm="100000">
                                          <p:val>
                                            <p:strVal val="#ppt_x"/>
                                          </p:val>
                                        </p:tav>
                                      </p:tavLst>
                                    </p:anim>
                                    <p:anim calcmode="lin" valueType="num">
                                      <p:cBhvr>
                                        <p:cTn id="5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P spid="13" grpId="0"/>
      <p:bldP spid="14" grpId="0"/>
      <p:bldP spid="15"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54025" y="1168400"/>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
        <p:nvSpPr>
          <p:cNvPr id="6" name="8 Metin kutusu"/>
          <p:cNvSpPr txBox="1">
            <a:spLocks noChangeArrowheads="1"/>
          </p:cNvSpPr>
          <p:nvPr/>
        </p:nvSpPr>
        <p:spPr bwMode="auto">
          <a:xfrm>
            <a:off x="454025" y="1954213"/>
            <a:ext cx="8002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SHIFT TUŞUNU KULLANARAK AŞAĞIDAKİ KARAKTERLERİ YAZIN.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13" y="2954338"/>
            <a:ext cx="7553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6 Metin kutusu"/>
          <p:cNvSpPr txBox="1">
            <a:spLocks noChangeArrowheads="1"/>
          </p:cNvSpPr>
          <p:nvPr/>
        </p:nvSpPr>
        <p:spPr bwMode="auto">
          <a:xfrm>
            <a:off x="1025525" y="4954588"/>
            <a:ext cx="6429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5400"/>
              <a:t>!  ? % (  )  &amp; =  ‘  é  </a:t>
            </a:r>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86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86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3" dur="50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Resim 2"/>
          <p:cNvPicPr>
            <a:picLocks noChangeAspect="1"/>
          </p:cNvPicPr>
          <p:nvPr/>
        </p:nvPicPr>
        <p:blipFill>
          <a:blip r:embed="rId3" cstate="print">
            <a:extLst>
              <a:ext uri="{28A0092B-C50C-407E-A947-70E740481C1C}">
                <a14:useLocalDpi xmlns:a14="http://schemas.microsoft.com/office/drawing/2010/main"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63550" y="1531938"/>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Alt Gr Tuşu</a:t>
            </a:r>
          </a:p>
        </p:txBody>
      </p:sp>
      <p:sp>
        <p:nvSpPr>
          <p:cNvPr id="6" name="8 Metin kutusu"/>
          <p:cNvSpPr txBox="1">
            <a:spLocks noChangeArrowheads="1"/>
          </p:cNvSpPr>
          <p:nvPr/>
        </p:nvSpPr>
        <p:spPr bwMode="auto">
          <a:xfrm>
            <a:off x="463550" y="2389188"/>
            <a:ext cx="52165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Alt Gr tuşu basılı iken basılan diğer tuşun sağ alt köşesindeki karakter yazılır.</a:t>
            </a:r>
            <a:endParaRPr lang="tr-TR" sz="280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1513" y="2389188"/>
            <a:ext cx="2819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Oval"/>
          <p:cNvSpPr/>
          <p:nvPr/>
        </p:nvSpPr>
        <p:spPr>
          <a:xfrm>
            <a:off x="5894388" y="3032125"/>
            <a:ext cx="2428875" cy="12858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75" y="4879975"/>
            <a:ext cx="21050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300" y="4879975"/>
            <a:ext cx="1181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0 Metin kutusu"/>
          <p:cNvSpPr txBox="1">
            <a:spLocks noChangeArrowheads="1"/>
          </p:cNvSpPr>
          <p:nvPr/>
        </p:nvSpPr>
        <p:spPr bwMode="auto">
          <a:xfrm>
            <a:off x="3178175" y="4665663"/>
            <a:ext cx="571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3" name="11 Sağ Ok"/>
          <p:cNvSpPr/>
          <p:nvPr/>
        </p:nvSpPr>
        <p:spPr>
          <a:xfrm>
            <a:off x="5608638" y="5308600"/>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2 Metin kutusu"/>
          <p:cNvSpPr txBox="1">
            <a:spLocks noChangeArrowheads="1"/>
          </p:cNvSpPr>
          <p:nvPr/>
        </p:nvSpPr>
        <p:spPr bwMode="auto">
          <a:xfrm>
            <a:off x="6537325" y="4879975"/>
            <a:ext cx="1000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66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46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66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nodeType="afterGroup">
                            <p:stCondLst>
                              <p:cond delay="86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nodeType="afterGroup">
                            <p:stCondLst>
                              <p:cond delay="106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par>
                          <p:cTn id="32" fill="hold" nodeType="afterGroup">
                            <p:stCondLst>
                              <p:cond delay="126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par>
                          <p:cTn id="36" fill="hold" nodeType="afterGroup">
                            <p:stCondLst>
                              <p:cond delay="146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par>
                          <p:cTn id="40" fill="hold" nodeType="afterGroup">
                            <p:stCondLst>
                              <p:cond delay="166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2" grpId="0"/>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85750" y="1168400"/>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Alt Tuşu</a:t>
            </a:r>
          </a:p>
        </p:txBody>
      </p:sp>
      <p:sp>
        <p:nvSpPr>
          <p:cNvPr id="6" name="8 Metin kutusu"/>
          <p:cNvSpPr txBox="1">
            <a:spLocks noChangeArrowheads="1"/>
          </p:cNvSpPr>
          <p:nvPr/>
        </p:nvSpPr>
        <p:spPr bwMode="auto">
          <a:xfrm>
            <a:off x="357188" y="2025650"/>
            <a:ext cx="8143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Bazı işlemlerin yapılması için kısa yol tuş kombinasyonları vardır.</a:t>
            </a:r>
          </a:p>
        </p:txBody>
      </p:sp>
      <p:sp>
        <p:nvSpPr>
          <p:cNvPr id="7" name="5 Metin kutusu"/>
          <p:cNvSpPr txBox="1">
            <a:spLocks noChangeArrowheads="1"/>
          </p:cNvSpPr>
          <p:nvPr/>
        </p:nvSpPr>
        <p:spPr bwMode="auto">
          <a:xfrm>
            <a:off x="428625" y="3240088"/>
            <a:ext cx="7786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Alt tuşu bu kısayol tuş kombinasyonlarında yardımcı tuştur.</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4168775"/>
            <a:ext cx="207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875" y="4168775"/>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9 Metin kutusu"/>
          <p:cNvSpPr txBox="1">
            <a:spLocks noChangeArrowheads="1"/>
          </p:cNvSpPr>
          <p:nvPr/>
        </p:nvSpPr>
        <p:spPr bwMode="auto">
          <a:xfrm>
            <a:off x="2643188" y="3883025"/>
            <a:ext cx="571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2" name="10 Sağ Ok"/>
          <p:cNvSpPr/>
          <p:nvPr/>
        </p:nvSpPr>
        <p:spPr>
          <a:xfrm>
            <a:off x="4929188" y="4597400"/>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1 Metin kutusu"/>
          <p:cNvSpPr txBox="1">
            <a:spLocks noChangeArrowheads="1"/>
          </p:cNvSpPr>
          <p:nvPr/>
        </p:nvSpPr>
        <p:spPr bwMode="auto">
          <a:xfrm>
            <a:off x="5929313" y="4168775"/>
            <a:ext cx="3035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AKTİF OLAN PENCERE KAPANIR</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5516563"/>
            <a:ext cx="207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3 Metin kutusu"/>
          <p:cNvSpPr txBox="1">
            <a:spLocks noChangeArrowheads="1"/>
          </p:cNvSpPr>
          <p:nvPr/>
        </p:nvSpPr>
        <p:spPr bwMode="auto">
          <a:xfrm>
            <a:off x="2643188" y="5427663"/>
            <a:ext cx="5715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6" name="14 Sağ Ok"/>
          <p:cNvSpPr/>
          <p:nvPr/>
        </p:nvSpPr>
        <p:spPr>
          <a:xfrm>
            <a:off x="5364163" y="5949950"/>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15 Metin kutusu"/>
          <p:cNvSpPr txBox="1">
            <a:spLocks noChangeArrowheads="1"/>
          </p:cNvSpPr>
          <p:nvPr/>
        </p:nvSpPr>
        <p:spPr bwMode="auto">
          <a:xfrm>
            <a:off x="6149975" y="5427663"/>
            <a:ext cx="31099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AÇIK OLAN PENCERELER ARASI GEÇİŞ YAPILIR.</a:t>
            </a:r>
          </a:p>
        </p:txBody>
      </p:sp>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1875" y="5516563"/>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4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par>
                          <p:cTn id="22" fill="hold" nodeType="afterGroup">
                            <p:stCondLst>
                              <p:cond delay="612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par>
                          <p:cTn id="26" fill="hold" nodeType="afterGroup">
                            <p:stCondLst>
                              <p:cond delay="812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par>
                          <p:cTn id="30" fill="hold" nodeType="afterGroup">
                            <p:stCondLst>
                              <p:cond delay="1012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par>
                          <p:cTn id="34" fill="hold" nodeType="afterGroup">
                            <p:stCondLst>
                              <p:cond delay="1212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par>
                          <p:cTn id="38" fill="hold" nodeType="afterGroup">
                            <p:stCondLst>
                              <p:cond delay="1412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childTnLst>
                                </p:cTn>
                              </p:par>
                            </p:childTnLst>
                          </p:cTn>
                        </p:par>
                        <p:par>
                          <p:cTn id="47" fill="hold" nodeType="afterGroup">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childTnLst>
                                </p:cTn>
                              </p:par>
                            </p:childTnLst>
                          </p:cTn>
                        </p:par>
                        <p:par>
                          <p:cTn id="51" fill="hold" nodeType="afterGroup">
                            <p:stCondLst>
                              <p:cond delay="4000"/>
                            </p:stCondLst>
                            <p:childTnLst>
                              <p:par>
                                <p:cTn id="52" presetID="10"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000"/>
                                        <p:tgtEl>
                                          <p:spTgt spid="18"/>
                                        </p:tgtEl>
                                      </p:cBhvr>
                                    </p:animEffect>
                                  </p:childTnLst>
                                </p:cTn>
                              </p:par>
                            </p:childTnLst>
                          </p:cTn>
                        </p:par>
                        <p:par>
                          <p:cTn id="55" fill="hold" nodeType="afterGroup">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000"/>
                                        <p:tgtEl>
                                          <p:spTgt spid="16"/>
                                        </p:tgtEl>
                                      </p:cBhvr>
                                    </p:animEffect>
                                  </p:childTnLst>
                                </p:cTn>
                              </p:par>
                            </p:childTnLst>
                          </p:cTn>
                        </p:par>
                        <p:par>
                          <p:cTn id="59" fill="hold" nodeType="afterGroup">
                            <p:stCondLst>
                              <p:cond delay="8000"/>
                            </p:stCondLst>
                            <p:childTnLst>
                              <p:par>
                                <p:cTn id="60" presetID="10"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animBg="1"/>
      <p:bldP spid="13" grpId="0"/>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517525" y="1350963"/>
            <a:ext cx="8216900" cy="132397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ALT TUŞU İLE BAZI TUŞ KOMBİNASYONLARI</a:t>
            </a:r>
          </a:p>
        </p:txBody>
      </p:sp>
      <p:sp>
        <p:nvSpPr>
          <p:cNvPr id="6" name="8 Metin kutusu"/>
          <p:cNvSpPr txBox="1">
            <a:spLocks noChangeArrowheads="1"/>
          </p:cNvSpPr>
          <p:nvPr/>
        </p:nvSpPr>
        <p:spPr bwMode="auto">
          <a:xfrm>
            <a:off x="517525" y="2708275"/>
            <a:ext cx="807402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3600"/>
              <a:t> Masaüstünden Bilgisayarım’ı açın</a:t>
            </a:r>
          </a:p>
          <a:p>
            <a:pPr eaLnBrk="1" hangingPunct="1">
              <a:buFont typeface="Arial" charset="0"/>
              <a:buChar char="•"/>
            </a:pPr>
            <a:r>
              <a:rPr lang="tr-TR" sz="3600"/>
              <a:t> Bir parmağınız ALT tuşuna basılı iken F4 tuşuna bir defa basıp parmağınızı çekin.</a:t>
            </a:r>
          </a:p>
          <a:p>
            <a:pPr eaLnBrk="1" hangingPunct="1">
              <a:buFont typeface="Arial" charset="0"/>
              <a:buChar char="•"/>
            </a:pPr>
            <a:r>
              <a:rPr lang="tr-TR" sz="3600"/>
              <a:t> Az önce açtığınız Bilgisayarım penceresi kapanmıştır. </a:t>
            </a:r>
          </a:p>
          <a:p>
            <a:pPr eaLnBrk="1" hangingPunct="1"/>
            <a:r>
              <a:rPr lang="tr-TR" sz="3600"/>
              <a:t>                           </a:t>
            </a:r>
            <a:r>
              <a:rPr lang="tr-TR" sz="4800"/>
              <a:t>ALT + F4</a:t>
            </a:r>
            <a:endParaRPr lang="tr-TR" sz="3600"/>
          </a:p>
          <a:p>
            <a:pPr eaLnBrk="1" hangingPunct="1"/>
            <a:r>
              <a:rPr lang="tr-TR" sz="3600"/>
              <a:t>                               </a:t>
            </a:r>
          </a:p>
          <a:p>
            <a:pPr eaLnBrk="1" hangingPunct="1"/>
            <a:r>
              <a:rPr lang="tr-TR" sz="2800"/>
              <a:t> </a:t>
            </a:r>
            <a:endParaRPr lang="tr-TR" sz="3600"/>
          </a:p>
        </p:txBody>
      </p:sp>
      <p:sp>
        <p:nvSpPr>
          <p:cNvPr id="7"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41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0"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6">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7"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6">
                                            <p:txEl>
                                              <p:pRg st="2" end="2"/>
                                            </p:txEl>
                                          </p:spTgt>
                                        </p:tgtEl>
                                        <p:attrNameLst>
                                          <p:attrName>fill.type</p:attrName>
                                        </p:attrNameLst>
                                      </p:cBhvr>
                                      <p:to>
                                        <p:strVal val="solid"/>
                                      </p:to>
                                    </p:set>
                                  </p:childTnLst>
                                </p:cTn>
                              </p:par>
                            </p:childTnLst>
                          </p:cTn>
                        </p:par>
                        <p:par>
                          <p:cTn id="30" fill="hold" nodeType="afterGroup">
                            <p:stCondLst>
                              <p:cond delay="196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3" dur="50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50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5" dur="500"/>
                                        <p:tgtEl>
                                          <p:spTgt spid="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14313" y="1331913"/>
            <a:ext cx="8215312" cy="584200"/>
          </a:xfrm>
          <a:prstGeom prst="rect">
            <a:avLst/>
          </a:prstGeom>
          <a:noFill/>
        </p:spPr>
        <p:txBody>
          <a:bodyPr>
            <a:spAutoFit/>
          </a:bodyPr>
          <a:lstStyle/>
          <a:p>
            <a:pPr>
              <a:defRPr/>
            </a:pPr>
            <a:r>
              <a:rPr lang="tr-TR" sz="3200" b="1" u="sng" dirty="0">
                <a:effectLst>
                  <a:outerShdw blurRad="38100" dist="38100" dir="2700000" algn="tl">
                    <a:srgbClr val="000000">
                      <a:alpha val="43137"/>
                    </a:srgbClr>
                  </a:outerShdw>
                </a:effectLst>
              </a:rPr>
              <a:t>ALT TUŞU İLE BAZI TUŞ KOMBİNASYONLARI</a:t>
            </a:r>
          </a:p>
        </p:txBody>
      </p:sp>
      <p:sp>
        <p:nvSpPr>
          <p:cNvPr id="6" name="8 Metin kutusu"/>
          <p:cNvSpPr txBox="1">
            <a:spLocks noChangeArrowheads="1"/>
          </p:cNvSpPr>
          <p:nvPr/>
        </p:nvSpPr>
        <p:spPr bwMode="auto">
          <a:xfrm>
            <a:off x="214313" y="2105025"/>
            <a:ext cx="80724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3600"/>
              <a:t> Masaüstünden Bilgisayarım’ı açın</a:t>
            </a:r>
          </a:p>
          <a:p>
            <a:pPr eaLnBrk="1" hangingPunct="1">
              <a:buFont typeface="Arial" charset="0"/>
              <a:buChar char="•"/>
            </a:pPr>
            <a:r>
              <a:rPr lang="tr-TR" sz="3600"/>
              <a:t> Başlat menüsünden Belgelerim’i açın</a:t>
            </a:r>
          </a:p>
          <a:p>
            <a:pPr eaLnBrk="1" hangingPunct="1">
              <a:buFont typeface="Arial" charset="0"/>
              <a:buChar char="•"/>
            </a:pPr>
            <a:r>
              <a:rPr lang="tr-TR" sz="3600"/>
              <a:t> Bir parmağınızla ALT tuşuna basarken diğer parmağınızla TAB tuşuna basın ve parmağınızı çekin.</a:t>
            </a:r>
          </a:p>
          <a:p>
            <a:pPr eaLnBrk="1" hangingPunct="1">
              <a:buFont typeface="Arial" charset="0"/>
              <a:buChar char="•"/>
            </a:pPr>
            <a:r>
              <a:rPr lang="tr-TR" sz="3600"/>
              <a:t> Açık olan pencereler arası geçiş yapıldığını göreceksiniz.  </a:t>
            </a:r>
          </a:p>
          <a:p>
            <a:pPr eaLnBrk="1" hangingPunct="1"/>
            <a:r>
              <a:rPr lang="tr-TR" sz="3600"/>
              <a:t>                       </a:t>
            </a:r>
            <a:r>
              <a:rPr lang="tr-TR" sz="4800"/>
              <a:t>ALT + TAB</a:t>
            </a:r>
            <a:r>
              <a:rPr lang="tr-TR" sz="2800"/>
              <a:t> </a:t>
            </a:r>
            <a:endParaRPr lang="tr-TR" sz="3600"/>
          </a:p>
        </p:txBody>
      </p:sp>
      <p:sp>
        <p:nvSpPr>
          <p:cNvPr id="7"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41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0"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6">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7"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6">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4"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6">
                                            <p:txEl>
                                              <p:pRg st="3" end="3"/>
                                            </p:txEl>
                                          </p:spTgt>
                                        </p:tgtEl>
                                        <p:attrNameLst>
                                          <p:attrName>fill.type</p:attrName>
                                        </p:attrNameLst>
                                      </p:cBhvr>
                                      <p:to>
                                        <p:strVal val="solid"/>
                                      </p:to>
                                    </p:set>
                                  </p:childTnLst>
                                </p:cTn>
                              </p:par>
                            </p:childTnLst>
                          </p:cTn>
                        </p:par>
                        <p:par>
                          <p:cTn id="37" fill="hold" nodeType="afterGroup">
                            <p:stCondLst>
                              <p:cond delay="212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40"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6" name="7 Metin kutusu"/>
          <p:cNvSpPr txBox="1"/>
          <p:nvPr/>
        </p:nvSpPr>
        <p:spPr>
          <a:xfrm>
            <a:off x="214313" y="123666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CTRL TUŞU (CONTROL)</a:t>
            </a:r>
          </a:p>
        </p:txBody>
      </p:sp>
      <p:sp>
        <p:nvSpPr>
          <p:cNvPr id="7" name="8 Metin kutusu"/>
          <p:cNvSpPr txBox="1">
            <a:spLocks noChangeArrowheads="1"/>
          </p:cNvSpPr>
          <p:nvPr/>
        </p:nvSpPr>
        <p:spPr bwMode="auto">
          <a:xfrm>
            <a:off x="371475" y="193675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Alt tuşu bu kısayol tuş kombinasyonlarında yardımcı tuştur.</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3208338"/>
            <a:ext cx="2076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188" y="3208338"/>
            <a:ext cx="11811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6 Metin kutusu"/>
          <p:cNvSpPr txBox="1">
            <a:spLocks noChangeArrowheads="1"/>
          </p:cNvSpPr>
          <p:nvPr/>
        </p:nvSpPr>
        <p:spPr bwMode="auto">
          <a:xfrm>
            <a:off x="2857500" y="2994025"/>
            <a:ext cx="571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2" name="9 Sağ Ok"/>
          <p:cNvSpPr/>
          <p:nvPr/>
        </p:nvSpPr>
        <p:spPr>
          <a:xfrm>
            <a:off x="5143500" y="3708400"/>
            <a:ext cx="64293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0 Metin kutusu"/>
          <p:cNvSpPr txBox="1">
            <a:spLocks noChangeArrowheads="1"/>
          </p:cNvSpPr>
          <p:nvPr/>
        </p:nvSpPr>
        <p:spPr bwMode="auto">
          <a:xfrm>
            <a:off x="6072188" y="3136900"/>
            <a:ext cx="2500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BAŞLAT MENÜSÜNÜ AÇAR</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4995863"/>
            <a:ext cx="2076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2 Metin kutusu"/>
          <p:cNvSpPr txBox="1">
            <a:spLocks noChangeArrowheads="1"/>
          </p:cNvSpPr>
          <p:nvPr/>
        </p:nvSpPr>
        <p:spPr bwMode="auto">
          <a:xfrm>
            <a:off x="2857500" y="4781550"/>
            <a:ext cx="571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6" name="13 Sağ Ok"/>
          <p:cNvSpPr/>
          <p:nvPr/>
        </p:nvSpPr>
        <p:spPr>
          <a:xfrm>
            <a:off x="5143500" y="5495925"/>
            <a:ext cx="64293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14 Metin kutusu"/>
          <p:cNvSpPr txBox="1">
            <a:spLocks noChangeArrowheads="1"/>
          </p:cNvSpPr>
          <p:nvPr/>
        </p:nvSpPr>
        <p:spPr bwMode="auto">
          <a:xfrm>
            <a:off x="6072188" y="4779963"/>
            <a:ext cx="297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AÇIK OLAN PENCEREDEKİ TÜM ÖĞELERİ SEÇİLİ HALE GETİRİR.</a:t>
            </a:r>
          </a:p>
        </p:txBody>
      </p:sp>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6188" y="4994275"/>
            <a:ext cx="1171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472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672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nodeType="afterGroup">
                            <p:stCondLst>
                              <p:cond delay="872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nodeType="afterGroup">
                            <p:stCondLst>
                              <p:cond delay="1072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par>
                          <p:cTn id="32" fill="hold" nodeType="afterGroup">
                            <p:stCondLst>
                              <p:cond delay="1272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
                                        <p:tgtEl>
                                          <p:spTgt spid="15"/>
                                        </p:tgtEl>
                                      </p:cBhvr>
                                    </p:animEffect>
                                  </p:childTnLst>
                                </p:cTn>
                              </p:par>
                            </p:childTnLst>
                          </p:cTn>
                        </p:par>
                        <p:par>
                          <p:cTn id="45" fill="hold" nodeType="afterGroup">
                            <p:stCondLst>
                              <p:cond delay="4000"/>
                            </p:stCondLst>
                            <p:childTnLst>
                              <p:par>
                                <p:cTn id="46" presetID="1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000"/>
                                        <p:tgtEl>
                                          <p:spTgt spid="18"/>
                                        </p:tgtEl>
                                      </p:cBhvr>
                                    </p:animEffect>
                                  </p:childTnLst>
                                </p:cTn>
                              </p:par>
                            </p:childTnLst>
                          </p:cTn>
                        </p:par>
                        <p:par>
                          <p:cTn id="49" fill="hold" nodeType="afterGroup">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childTnLst>
                                </p:cTn>
                              </p:par>
                            </p:childTnLst>
                          </p:cTn>
                        </p:par>
                        <p:par>
                          <p:cTn id="53" fill="hold" nodeType="afterGroup">
                            <p:stCondLst>
                              <p:cond delay="80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animBg="1"/>
      <p:bldP spid="13" grpId="0"/>
      <p:bldP spid="15"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39713" y="1403350"/>
            <a:ext cx="8216900" cy="585788"/>
          </a:xfrm>
          <a:prstGeom prst="rect">
            <a:avLst/>
          </a:prstGeom>
          <a:noFill/>
        </p:spPr>
        <p:txBody>
          <a:bodyPr>
            <a:spAutoFit/>
          </a:bodyPr>
          <a:lstStyle/>
          <a:p>
            <a:pPr>
              <a:defRPr/>
            </a:pPr>
            <a:r>
              <a:rPr lang="tr-TR" sz="3200" b="1" u="sng" dirty="0">
                <a:effectLst>
                  <a:outerShdw blurRad="38100" dist="38100" dir="2700000" algn="tl">
                    <a:srgbClr val="000000">
                      <a:alpha val="43137"/>
                    </a:srgbClr>
                  </a:outerShdw>
                </a:effectLst>
              </a:rPr>
              <a:t>CTRL TUŞU İLE BAZI TUŞ KOMBİNASYONLARI</a:t>
            </a:r>
          </a:p>
        </p:txBody>
      </p:sp>
      <p:sp>
        <p:nvSpPr>
          <p:cNvPr id="6" name="8 Metin kutusu"/>
          <p:cNvSpPr txBox="1">
            <a:spLocks noChangeArrowheads="1"/>
          </p:cNvSpPr>
          <p:nvPr/>
        </p:nvSpPr>
        <p:spPr bwMode="auto">
          <a:xfrm>
            <a:off x="517525" y="2146300"/>
            <a:ext cx="807402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3600"/>
              <a:t> Word programını açın</a:t>
            </a:r>
          </a:p>
          <a:p>
            <a:pPr eaLnBrk="1" hangingPunct="1">
              <a:buFont typeface="Arial" charset="0"/>
              <a:buChar char="•"/>
            </a:pPr>
            <a:r>
              <a:rPr lang="tr-TR" sz="3600"/>
              <a:t> Yazı alanına birkaç kelime yazın</a:t>
            </a:r>
          </a:p>
          <a:p>
            <a:pPr eaLnBrk="1" hangingPunct="1">
              <a:buFont typeface="Arial" charset="0"/>
              <a:buChar char="•"/>
            </a:pPr>
            <a:r>
              <a:rPr lang="tr-TR" sz="3600"/>
              <a:t> Bir parmağınızla CTRL tuşuna basarken diğer parmağınızla A tuşuna basın ve parmağınızı çekin.</a:t>
            </a:r>
          </a:p>
          <a:p>
            <a:pPr eaLnBrk="1" hangingPunct="1">
              <a:buFont typeface="Arial" charset="0"/>
              <a:buChar char="•"/>
            </a:pPr>
            <a:r>
              <a:rPr lang="tr-TR" sz="3600"/>
              <a:t> Ekrandaki tüm öğelerin seçildiğini göreceksiniz.  </a:t>
            </a:r>
          </a:p>
          <a:p>
            <a:pPr eaLnBrk="1" hangingPunct="1"/>
            <a:r>
              <a:rPr lang="tr-TR" sz="3600"/>
              <a:t>                       CTRL</a:t>
            </a:r>
            <a:r>
              <a:rPr lang="tr-TR" sz="4800"/>
              <a:t> + A</a:t>
            </a:r>
            <a:endParaRPr lang="tr-TR" sz="3600"/>
          </a:p>
        </p:txBody>
      </p:sp>
      <p:sp>
        <p:nvSpPr>
          <p:cNvPr id="7"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42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0"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6">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7"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6">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4"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6">
                                            <p:txEl>
                                              <p:pRg st="3" end="3"/>
                                            </p:txEl>
                                          </p:spTgt>
                                        </p:tgtEl>
                                        <p:attrNameLst>
                                          <p:attrName>fill.type</p:attrName>
                                        </p:attrNameLst>
                                      </p:cBhvr>
                                      <p:to>
                                        <p:strVal val="solid"/>
                                      </p:to>
                                    </p:set>
                                  </p:childTnLst>
                                </p:cTn>
                              </p:par>
                            </p:childTnLst>
                          </p:cTn>
                        </p:par>
                        <p:par>
                          <p:cTn id="37" fill="hold" nodeType="afterGroup">
                            <p:stCondLst>
                              <p:cond delay="180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40"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46088" y="1484313"/>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ENTER TUŞU</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763" y="2963863"/>
            <a:ext cx="2640012"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Metin kutusu"/>
          <p:cNvSpPr txBox="1">
            <a:spLocks noChangeArrowheads="1"/>
          </p:cNvSpPr>
          <p:nvPr/>
        </p:nvSpPr>
        <p:spPr bwMode="auto">
          <a:xfrm>
            <a:off x="300038" y="2662238"/>
            <a:ext cx="35004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Yapılan işlemlerde onay vermek için kullanılır.</a:t>
            </a:r>
          </a:p>
          <a:p>
            <a:pPr eaLnBrk="1" hangingPunct="1"/>
            <a:endParaRPr lang="tr-TR" sz="2800"/>
          </a:p>
          <a:p>
            <a:pPr eaLnBrk="1" hangingPunct="1"/>
            <a:r>
              <a:rPr lang="tr-TR" sz="2800"/>
              <a:t>Yazı yazarken bir alt satırın başına geçmek için kullanılır.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8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nodeType="afterGroup">
                            <p:stCondLst>
                              <p:cond delay="38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9"/>
                                        </p:tgtEl>
                                        <p:attrNameLst>
                                          <p:attrName>style.visibility</p:attrName>
                                        </p:attrNameLst>
                                      </p:cBhvr>
                                      <p:to>
                                        <p:strVal val="visible"/>
                                      </p:to>
                                    </p:set>
                                    <p:anim calcmode="discrete" valueType="clr">
                                      <p:cBhvr override="childStyle">
                                        <p:cTn id="1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
                                        </p:tgtEl>
                                        <p:attrNameLst>
                                          <p:attrName>fillcolor</p:attrName>
                                        </p:attrNameLst>
                                      </p:cBhvr>
                                      <p:tavLst>
                                        <p:tav tm="0">
                                          <p:val>
                                            <p:clrVal>
                                              <a:schemeClr val="accent2"/>
                                            </p:clrVal>
                                          </p:val>
                                        </p:tav>
                                        <p:tav tm="50000">
                                          <p:val>
                                            <p:clrVal>
                                              <a:schemeClr val="hlink"/>
                                            </p:clrVal>
                                          </p:val>
                                        </p:tav>
                                      </p:tavLst>
                                    </p:anim>
                                    <p:set>
                                      <p:cBhvr>
                                        <p:cTn id="1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604838" y="133826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İMLEÇ NEDİR?</a:t>
            </a:r>
          </a:p>
        </p:txBody>
      </p:sp>
      <p:sp>
        <p:nvSpPr>
          <p:cNvPr id="6" name="8 Metin kutusu"/>
          <p:cNvSpPr txBox="1">
            <a:spLocks noChangeArrowheads="1"/>
          </p:cNvSpPr>
          <p:nvPr/>
        </p:nvSpPr>
        <p:spPr bwMode="auto">
          <a:xfrm>
            <a:off x="676275" y="2046288"/>
            <a:ext cx="7786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Klavye ile yazı yazabilmemiz için yazı yazacağımız yerde imleci konumlandırmamız</a:t>
            </a:r>
          </a:p>
          <a:p>
            <a:pPr eaLnBrk="1" hangingPunct="1"/>
            <a:r>
              <a:rPr lang="tr-TR" sz="3600"/>
              <a:t>gerekir. </a:t>
            </a:r>
            <a:endParaRPr lang="tr-TR" sz="280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275" y="2781300"/>
            <a:ext cx="3286125"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50" y="5013325"/>
            <a:ext cx="48244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2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72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11150" y="1139825"/>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ENTER TUŞU</a:t>
            </a:r>
          </a:p>
        </p:txBody>
      </p:sp>
      <p:sp>
        <p:nvSpPr>
          <p:cNvPr id="7" name="8 Metin kutusu"/>
          <p:cNvSpPr txBox="1">
            <a:spLocks noChangeArrowheads="1"/>
          </p:cNvSpPr>
          <p:nvPr/>
        </p:nvSpPr>
        <p:spPr bwMode="auto">
          <a:xfrm>
            <a:off x="311150" y="1925638"/>
            <a:ext cx="800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ENTER TUŞUNU KULLANIP BİR ALT SATIRA GEÇİREREK  AŞAĞIDAKİ  METNİ  YAZIN.</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8" y="2925763"/>
            <a:ext cx="7427912"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6 Metin kutusu"/>
          <p:cNvSpPr txBox="1">
            <a:spLocks noChangeArrowheads="1"/>
          </p:cNvSpPr>
          <p:nvPr/>
        </p:nvSpPr>
        <p:spPr bwMode="auto">
          <a:xfrm>
            <a:off x="311150" y="4733925"/>
            <a:ext cx="7070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400"/>
              <a:t>SORGUN KIZ MESLEK LİSESİ</a:t>
            </a:r>
          </a:p>
          <a:p>
            <a:pPr eaLnBrk="1" hangingPunct="1"/>
            <a:r>
              <a:rPr lang="tr-TR" sz="4400"/>
              <a:t>Pratik Kız Sanat Okulu</a:t>
            </a:r>
          </a:p>
          <a:p>
            <a:pPr eaLnBrk="1" hangingPunct="1"/>
            <a:r>
              <a:rPr lang="tr-TR" sz="4400"/>
              <a:t>Bilgisayar İşletmenliği Kursu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424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624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3" dur="50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11">
                                            <p:txEl>
                                              <p:pRg st="0" end="0"/>
                                            </p:txEl>
                                          </p:spTgt>
                                        </p:tgtEl>
                                        <p:attrNameLst>
                                          <p:attrName>fill.type</p:attrName>
                                        </p:attrNameLst>
                                      </p:cBhvr>
                                      <p:to>
                                        <p:strVal val="solid"/>
                                      </p:to>
                                    </p:set>
                                  </p:childTnLst>
                                </p:cTn>
                              </p:par>
                            </p:childTnLst>
                          </p:cTn>
                        </p:par>
                        <p:par>
                          <p:cTn id="26" fill="hold" nodeType="afterGroup">
                            <p:stCondLst>
                              <p:cond delay="1174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29" dur="50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31" dur="500"/>
                                        <p:tgtEl>
                                          <p:spTgt spid="11">
                                            <p:txEl>
                                              <p:pRg st="1" end="1"/>
                                            </p:txEl>
                                          </p:spTgt>
                                        </p:tgtEl>
                                        <p:attrNameLst>
                                          <p:attrName>fill.type</p:attrName>
                                        </p:attrNameLst>
                                      </p:cBhvr>
                                      <p:to>
                                        <p:strVal val="solid"/>
                                      </p:to>
                                    </p:set>
                                  </p:childTnLst>
                                </p:cTn>
                              </p:par>
                            </p:childTnLst>
                          </p:cTn>
                        </p:par>
                        <p:par>
                          <p:cTn id="32" fill="hold" nodeType="afterGroup">
                            <p:stCondLst>
                              <p:cond delay="1674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11">
                                            <p:txEl>
                                              <p:pRg st="2" end="2"/>
                                            </p:txEl>
                                          </p:spTgt>
                                        </p:tgtEl>
                                        <p:attrNameLst>
                                          <p:attrName>style.visibility</p:attrName>
                                        </p:attrNameLst>
                                      </p:cBhvr>
                                      <p:to>
                                        <p:strVal val="visible"/>
                                      </p:to>
                                    </p:set>
                                    <p:anim calcmode="discrete" valueType="clr">
                                      <p:cBhvr override="childStyle">
                                        <p:cTn id="35" dur="500"/>
                                        <p:tgtEl>
                                          <p:spTgt spid="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11">
                                            <p:txEl>
                                              <p:pRg st="2" end="2"/>
                                            </p:txEl>
                                          </p:spTgt>
                                        </p:tgtEl>
                                        <p:attrNameLst>
                                          <p:attrName>fillcolor</p:attrName>
                                        </p:attrNameLst>
                                      </p:cBhvr>
                                      <p:tavLst>
                                        <p:tav tm="0">
                                          <p:val>
                                            <p:clrVal>
                                              <a:schemeClr val="accent2"/>
                                            </p:clrVal>
                                          </p:val>
                                        </p:tav>
                                        <p:tav tm="50000">
                                          <p:val>
                                            <p:clrVal>
                                              <a:schemeClr val="hlink"/>
                                            </p:clrVal>
                                          </p:val>
                                        </p:tav>
                                      </p:tavLst>
                                    </p:anim>
                                    <p:set>
                                      <p:cBhvr>
                                        <p:cTn id="37" dur="500"/>
                                        <p:tgtEl>
                                          <p:spTgt spid="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82600" y="1493838"/>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ESC TUŞU</a:t>
            </a:r>
          </a:p>
        </p:txBody>
      </p:sp>
      <p:sp>
        <p:nvSpPr>
          <p:cNvPr id="6" name="8 Metin kutusu"/>
          <p:cNvSpPr txBox="1">
            <a:spLocks noChangeArrowheads="1"/>
          </p:cNvSpPr>
          <p:nvPr/>
        </p:nvSpPr>
        <p:spPr bwMode="auto">
          <a:xfrm>
            <a:off x="482600" y="2422525"/>
            <a:ext cx="40719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Programlardan çıkış için kullanılır.</a:t>
            </a:r>
          </a:p>
          <a:p>
            <a:pPr eaLnBrk="1" hangingPunct="1"/>
            <a:endParaRPr lang="tr-TR" sz="3600"/>
          </a:p>
          <a:p>
            <a:pPr eaLnBrk="1" hangingPunct="1"/>
            <a:r>
              <a:rPr lang="tr-TR" sz="3600"/>
              <a:t>Yapılmaktan olan işlemin iptali için kullanılır.</a:t>
            </a:r>
            <a:endParaRPr lang="tr-TR" sz="280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600" y="2994025"/>
            <a:ext cx="221456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46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346075" y="1527175"/>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SPACE (BOŞLUK) TUŞU</a:t>
            </a:r>
          </a:p>
        </p:txBody>
      </p:sp>
      <p:sp>
        <p:nvSpPr>
          <p:cNvPr id="6" name="8 Metin kutusu"/>
          <p:cNvSpPr txBox="1">
            <a:spLocks noChangeArrowheads="1"/>
          </p:cNvSpPr>
          <p:nvPr/>
        </p:nvSpPr>
        <p:spPr bwMode="auto">
          <a:xfrm>
            <a:off x="306388" y="2235200"/>
            <a:ext cx="800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Yazı yazarken bir karakterlik boşluk bırakmamızı sağlar.</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244850"/>
            <a:ext cx="82280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Oval"/>
          <p:cNvSpPr/>
          <p:nvPr/>
        </p:nvSpPr>
        <p:spPr>
          <a:xfrm>
            <a:off x="300038" y="3744913"/>
            <a:ext cx="7429500" cy="19288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464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664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285750" y="1214438"/>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SAPCE TUŞU</a:t>
            </a:r>
          </a:p>
        </p:txBody>
      </p:sp>
      <p:sp>
        <p:nvSpPr>
          <p:cNvPr id="7" name="8 Metin kutusu"/>
          <p:cNvSpPr txBox="1">
            <a:spLocks noChangeArrowheads="1"/>
          </p:cNvSpPr>
          <p:nvPr/>
        </p:nvSpPr>
        <p:spPr bwMode="auto">
          <a:xfrm>
            <a:off x="285750" y="1878013"/>
            <a:ext cx="800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SPACE TUŞUNU KULLANIP BOŞLUK BIRAKARAK  AŞAĞIDAKİ  METNİ  YAZIN.</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2878138"/>
            <a:ext cx="8358187"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6 Metin kutusu"/>
          <p:cNvSpPr txBox="1">
            <a:spLocks noChangeArrowheads="1"/>
          </p:cNvSpPr>
          <p:nvPr/>
        </p:nvSpPr>
        <p:spPr bwMode="auto">
          <a:xfrm>
            <a:off x="428625" y="4719638"/>
            <a:ext cx="79295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5400"/>
              <a:t>[  (          1   +   3        )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4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6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3" dur="50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1" name="7 Metin kutusu"/>
          <p:cNvSpPr txBox="1"/>
          <p:nvPr/>
        </p:nvSpPr>
        <p:spPr>
          <a:xfrm>
            <a:off x="592138" y="1647825"/>
            <a:ext cx="8215312" cy="708025"/>
          </a:xfrm>
          <a:prstGeom prst="rect">
            <a:avLst/>
          </a:prstGeom>
          <a:noFill/>
        </p:spPr>
        <p:txBody>
          <a:bodyPr>
            <a:spAutoFit/>
          </a:bodyPr>
          <a:lstStyle/>
          <a:p>
            <a:pPr>
              <a:defRPr/>
            </a:pPr>
            <a:r>
              <a:rPr lang="tr-TR" sz="4000" b="1" dirty="0">
                <a:effectLst>
                  <a:outerShdw blurRad="38100" dist="38100" dir="2700000" algn="tl">
                    <a:srgbClr val="000000">
                      <a:alpha val="43137"/>
                    </a:srgbClr>
                  </a:outerShdw>
                </a:effectLst>
              </a:rPr>
              <a:t>        </a:t>
            </a:r>
            <a:r>
              <a:rPr lang="tr-TR" sz="4000" b="1" u="sng" dirty="0">
                <a:effectLst>
                  <a:outerShdw blurRad="38100" dist="38100" dir="2700000" algn="tl">
                    <a:srgbClr val="000000">
                      <a:alpha val="43137"/>
                    </a:srgbClr>
                  </a:outerShdw>
                </a:effectLst>
              </a:rPr>
              <a:t>TAB TUŞU</a:t>
            </a:r>
          </a:p>
        </p:txBody>
      </p:sp>
      <p:sp>
        <p:nvSpPr>
          <p:cNvPr id="12" name="8 Metin kutusu"/>
          <p:cNvSpPr txBox="1">
            <a:spLocks noChangeArrowheads="1"/>
          </p:cNvSpPr>
          <p:nvPr/>
        </p:nvSpPr>
        <p:spPr bwMode="auto">
          <a:xfrm>
            <a:off x="949325" y="3433763"/>
            <a:ext cx="40719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Yazı yazarken birden fazla karakter boşluk bırakmayı sağlar.</a:t>
            </a:r>
            <a:endParaRPr lang="tr-TR" sz="2800"/>
          </a:p>
        </p:txBody>
      </p:sp>
      <p:pic>
        <p:nvPicPr>
          <p:cNvPr id="1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575" y="1790700"/>
            <a:ext cx="790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4200" y="3148013"/>
            <a:ext cx="2381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6 Oval"/>
          <p:cNvSpPr/>
          <p:nvPr/>
        </p:nvSpPr>
        <p:spPr>
          <a:xfrm>
            <a:off x="5449888" y="3505200"/>
            <a:ext cx="2214562" cy="192881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nodeType="afterGroup">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1"/>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6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2"/>
                                        </p:tgtEl>
                                        <p:attrNameLst>
                                          <p:attrName>style.visibility</p:attrName>
                                        </p:attrNameLst>
                                      </p:cBhvr>
                                      <p:to>
                                        <p:strVal val="visible"/>
                                      </p:to>
                                    </p:set>
                                    <p:anim calcmode="discrete" valueType="clr">
                                      <p:cBhvr override="childStyle">
                                        <p:cTn id="1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
                                        </p:tgtEl>
                                        <p:attrNameLst>
                                          <p:attrName>fillcolor</p:attrName>
                                        </p:attrNameLst>
                                      </p:cBhvr>
                                      <p:tavLst>
                                        <p:tav tm="0">
                                          <p:val>
                                            <p:clrVal>
                                              <a:schemeClr val="accent2"/>
                                            </p:clrVal>
                                          </p:val>
                                        </p:tav>
                                        <p:tav tm="50000">
                                          <p:val>
                                            <p:clrVal>
                                              <a:schemeClr val="hlink"/>
                                            </p:clrVal>
                                          </p:val>
                                        </p:tav>
                                      </p:tavLst>
                                    </p:anim>
                                    <p:set>
                                      <p:cBhvr>
                                        <p:cTn id="19" dur="80"/>
                                        <p:tgtEl>
                                          <p:spTgt spid="12"/>
                                        </p:tgtEl>
                                        <p:attrNameLst>
                                          <p:attrName>fill.type</p:attrName>
                                        </p:attrNameLst>
                                      </p:cBhvr>
                                      <p:to>
                                        <p:strVal val="solid"/>
                                      </p:to>
                                    </p:set>
                                  </p:childTnLst>
                                </p:cTn>
                              </p:par>
                            </p:childTnLst>
                          </p:cTn>
                        </p:par>
                        <p:par>
                          <p:cTn id="20" fill="hold" nodeType="afterGroup">
                            <p:stCondLst>
                              <p:cond delay="576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par>
                          <p:cTn id="24" fill="hold" nodeType="afterGroup">
                            <p:stCondLst>
                              <p:cond delay="776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57188" y="1169988"/>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TAB TUŞU</a:t>
            </a:r>
          </a:p>
        </p:txBody>
      </p:sp>
      <p:sp>
        <p:nvSpPr>
          <p:cNvPr id="7" name="8 Metin kutusu"/>
          <p:cNvSpPr txBox="1">
            <a:spLocks noChangeArrowheads="1"/>
          </p:cNvSpPr>
          <p:nvPr/>
        </p:nvSpPr>
        <p:spPr bwMode="auto">
          <a:xfrm>
            <a:off x="357188" y="19558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TAB TUŞUNU KULLANIP BOŞLUK BIRAKARAK  AŞAĞIDAKİ  METNİ  YAZIN.</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2955925"/>
            <a:ext cx="8358188"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6 Metin kutusu"/>
          <p:cNvSpPr txBox="1">
            <a:spLocks noChangeArrowheads="1"/>
          </p:cNvSpPr>
          <p:nvPr/>
        </p:nvSpPr>
        <p:spPr bwMode="auto">
          <a:xfrm>
            <a:off x="500063" y="4868863"/>
            <a:ext cx="79295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5400"/>
              <a:t>SORGUN				GÜZEL</a:t>
            </a:r>
          </a:p>
          <a:p>
            <a:pPr eaLnBrk="1" hangingPunct="1"/>
            <a:r>
              <a:rPr lang="tr-TR" sz="5400"/>
              <a:t>BİR					İLÇE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372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572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3" dur="50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11">
                                            <p:txEl>
                                              <p:pRg st="0" end="0"/>
                                            </p:txEl>
                                          </p:spTgt>
                                        </p:tgtEl>
                                        <p:attrNameLst>
                                          <p:attrName>fill.type</p:attrName>
                                        </p:attrNameLst>
                                      </p:cBhvr>
                                      <p:to>
                                        <p:strVal val="solid"/>
                                      </p:to>
                                    </p:set>
                                  </p:childTnLst>
                                </p:cTn>
                              </p:par>
                            </p:childTnLst>
                          </p:cTn>
                        </p:par>
                        <p:par>
                          <p:cTn id="26" fill="hold" nodeType="afterGroup">
                            <p:stCondLst>
                              <p:cond delay="872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29" dur="50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31" dur="500"/>
                                        <p:tgtEl>
                                          <p:spTgt spid="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658813" y="1181100"/>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DELETE TUŞU</a:t>
            </a:r>
          </a:p>
        </p:txBody>
      </p:sp>
      <p:sp>
        <p:nvSpPr>
          <p:cNvPr id="6" name="8 Metin kutusu"/>
          <p:cNvSpPr txBox="1">
            <a:spLocks noChangeArrowheads="1"/>
          </p:cNvSpPr>
          <p:nvPr/>
        </p:nvSpPr>
        <p:spPr bwMode="auto">
          <a:xfrm>
            <a:off x="658813" y="2109788"/>
            <a:ext cx="7643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Seçili öğeyi silmek için kullanılır.</a:t>
            </a:r>
          </a:p>
          <a:p>
            <a:pPr eaLnBrk="1" hangingPunct="1"/>
            <a:endParaRPr lang="tr-TR" sz="2800"/>
          </a:p>
          <a:p>
            <a:pPr eaLnBrk="1" hangingPunct="1"/>
            <a:r>
              <a:rPr lang="tr-TR" sz="2800"/>
              <a:t>Yazı yazarken Delete Tuşuna basılırsa bir sağdaki karakter silinir.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9313" y="3609975"/>
            <a:ext cx="28670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Oval"/>
          <p:cNvSpPr/>
          <p:nvPr/>
        </p:nvSpPr>
        <p:spPr>
          <a:xfrm>
            <a:off x="5016500" y="4824413"/>
            <a:ext cx="2214563" cy="18573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5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758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428625" y="1543050"/>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DELETE TUŞU</a:t>
            </a:r>
          </a:p>
        </p:txBody>
      </p:sp>
      <p:sp>
        <p:nvSpPr>
          <p:cNvPr id="7" name="8 Metin kutusu"/>
          <p:cNvSpPr txBox="1">
            <a:spLocks noChangeArrowheads="1"/>
          </p:cNvSpPr>
          <p:nvPr/>
        </p:nvSpPr>
        <p:spPr bwMode="auto">
          <a:xfrm>
            <a:off x="428625" y="2328863"/>
            <a:ext cx="8001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r>
              <a:rPr lang="tr-TR" sz="3600"/>
              <a:t>YOZGAT</a:t>
            </a:r>
            <a:r>
              <a:rPr lang="tr-TR" sz="2800"/>
              <a:t> KELİMESİNİ YAZIN</a:t>
            </a:r>
          </a:p>
          <a:p>
            <a:pPr eaLnBrk="1" hangingPunct="1">
              <a:buFont typeface="Arial" charset="0"/>
              <a:buChar char="•"/>
            </a:pPr>
            <a:r>
              <a:rPr lang="tr-TR" sz="2800"/>
              <a:t>İMLECİ KELİMENİN EN BAŞINA GETİRİN</a:t>
            </a:r>
          </a:p>
          <a:p>
            <a:pPr eaLnBrk="1" hangingPunct="1">
              <a:buFont typeface="Arial" charset="0"/>
              <a:buChar char="•"/>
            </a:pPr>
            <a:r>
              <a:rPr lang="tr-TR" sz="2800"/>
              <a:t>DELETE TUŞUNA BASIP PARMAĞINIZI ÇEKİN.</a:t>
            </a:r>
          </a:p>
          <a:p>
            <a:pPr eaLnBrk="1" hangingPunct="1">
              <a:buFont typeface="Arial" charset="0"/>
              <a:buChar char="•"/>
            </a:pPr>
            <a:r>
              <a:rPr lang="tr-TR" sz="2800"/>
              <a:t>BU İŞLEMİ HER YAPIŞINIZDA İMLECİN SAĞINDAKİ BİRER KARAKTERİN HER SEFERİNDE SİLİNDİĞİNİ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20"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4"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374650" y="1147763"/>
            <a:ext cx="8215313" cy="708025"/>
          </a:xfrm>
          <a:prstGeom prst="rect">
            <a:avLst/>
          </a:prstGeom>
          <a:noFill/>
        </p:spPr>
        <p:txBody>
          <a:bodyPr>
            <a:spAutoFit/>
          </a:bodyPr>
          <a:lstStyle/>
          <a:p>
            <a:pPr>
              <a:defRPr/>
            </a:pPr>
            <a:r>
              <a:rPr lang="tr-TR" sz="4000" b="1" dirty="0">
                <a:effectLst>
                  <a:outerShdw blurRad="38100" dist="38100" dir="2700000" algn="tl">
                    <a:srgbClr val="000000">
                      <a:alpha val="43137"/>
                    </a:srgbClr>
                  </a:outerShdw>
                </a:effectLst>
              </a:rPr>
              <a:t>       </a:t>
            </a:r>
            <a:r>
              <a:rPr lang="tr-TR" sz="4000" b="1" u="sng" dirty="0">
                <a:effectLst>
                  <a:outerShdw blurRad="38100" dist="38100" dir="2700000" algn="tl">
                    <a:srgbClr val="000000">
                      <a:alpha val="43137"/>
                    </a:srgbClr>
                  </a:outerShdw>
                </a:effectLst>
              </a:rPr>
              <a:t>BACKSPACE TUŞU</a:t>
            </a:r>
          </a:p>
        </p:txBody>
      </p:sp>
      <p:sp>
        <p:nvSpPr>
          <p:cNvPr id="6" name="8 Metin kutusu"/>
          <p:cNvSpPr txBox="1">
            <a:spLocks noChangeArrowheads="1"/>
          </p:cNvSpPr>
          <p:nvPr/>
        </p:nvSpPr>
        <p:spPr bwMode="auto">
          <a:xfrm>
            <a:off x="946150" y="2362200"/>
            <a:ext cx="40719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Yazı yazarken basıldığında bir soldaki karakteri silmeye yarar.</a:t>
            </a:r>
            <a:endParaRPr lang="tr-TR" sz="2800"/>
          </a:p>
        </p:txBody>
      </p:sp>
      <p:sp>
        <p:nvSpPr>
          <p:cNvPr id="7" name="4 Sol Ok"/>
          <p:cNvSpPr/>
          <p:nvPr/>
        </p:nvSpPr>
        <p:spPr>
          <a:xfrm>
            <a:off x="517525" y="1433513"/>
            <a:ext cx="642938" cy="21431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tr-T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2275" y="3433763"/>
            <a:ext cx="39528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6 Oval"/>
          <p:cNvSpPr/>
          <p:nvPr/>
        </p:nvSpPr>
        <p:spPr>
          <a:xfrm>
            <a:off x="4660900" y="3790950"/>
            <a:ext cx="2786063" cy="18573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2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childTnLst>
                          </p:cTn>
                        </p:par>
                        <p:par>
                          <p:cTn id="20" fill="hold" nodeType="afterGroup">
                            <p:stCondLst>
                              <p:cond delay="648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nodeType="afterGroup">
                            <p:stCondLst>
                              <p:cond delay="848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20675" y="1419225"/>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BACKSPACE TUŞU</a:t>
            </a:r>
          </a:p>
        </p:txBody>
      </p:sp>
      <p:sp>
        <p:nvSpPr>
          <p:cNvPr id="7" name="8 Metin kutusu"/>
          <p:cNvSpPr txBox="1">
            <a:spLocks noChangeArrowheads="1"/>
          </p:cNvSpPr>
          <p:nvPr/>
        </p:nvSpPr>
        <p:spPr bwMode="auto">
          <a:xfrm>
            <a:off x="320675" y="2205038"/>
            <a:ext cx="800258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r>
              <a:rPr lang="tr-TR" sz="3600"/>
              <a:t>YOZGAT</a:t>
            </a:r>
            <a:r>
              <a:rPr lang="tr-TR" sz="2800"/>
              <a:t> KELİMESİNİ YAZIN</a:t>
            </a:r>
          </a:p>
          <a:p>
            <a:pPr eaLnBrk="1" hangingPunct="1">
              <a:buFont typeface="Arial" charset="0"/>
              <a:buChar char="•"/>
            </a:pPr>
            <a:r>
              <a:rPr lang="tr-TR" sz="2800"/>
              <a:t>İMLECİ KELİMENİN EN SONUNDA BEKLETİN</a:t>
            </a:r>
          </a:p>
          <a:p>
            <a:pPr eaLnBrk="1" hangingPunct="1">
              <a:buFont typeface="Arial" charset="0"/>
              <a:buChar char="•"/>
            </a:pPr>
            <a:r>
              <a:rPr lang="tr-TR" sz="2800"/>
              <a:t>BACKSPACE TUŞUNA BASIP PARMAĞINIZI ÇEKİN.</a:t>
            </a:r>
          </a:p>
          <a:p>
            <a:pPr eaLnBrk="1" hangingPunct="1">
              <a:buFont typeface="Arial" charset="0"/>
              <a:buChar char="•"/>
            </a:pPr>
            <a:r>
              <a:rPr lang="tr-TR" sz="2800"/>
              <a:t>BU İŞLEMİ HER YAPIŞINIZDA İMLECİN SOLUNDAKİ BİRER KARAKTERİN HER SEFERİNDE SİLİNDİĞİNİ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2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20"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4"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382588" y="1414463"/>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Klavye Çeşitleri</a:t>
            </a:r>
          </a:p>
        </p:txBody>
      </p:sp>
      <p:sp>
        <p:nvSpPr>
          <p:cNvPr id="6" name="8 Metin kutusu"/>
          <p:cNvSpPr txBox="1">
            <a:spLocks noChangeArrowheads="1"/>
          </p:cNvSpPr>
          <p:nvPr/>
        </p:nvSpPr>
        <p:spPr bwMode="auto">
          <a:xfrm>
            <a:off x="382588" y="2343150"/>
            <a:ext cx="8074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Q ve F olmak üzere iki çeşit klavye vardır. Klavyenin en sol üst köşesindeki harfe göre ismini alır.  Dizilimleri farklıdır. </a:t>
            </a:r>
            <a:endParaRPr lang="tr-TR" sz="280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650" y="4778375"/>
            <a:ext cx="1143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8588" y="4772025"/>
            <a:ext cx="107156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66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86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500063" y="148431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HOME TUŞU</a:t>
            </a:r>
          </a:p>
        </p:txBody>
      </p:sp>
      <p:sp>
        <p:nvSpPr>
          <p:cNvPr id="6" name="8 Metin kutusu"/>
          <p:cNvSpPr txBox="1">
            <a:spLocks noChangeArrowheads="1"/>
          </p:cNvSpPr>
          <p:nvPr/>
        </p:nvSpPr>
        <p:spPr bwMode="auto">
          <a:xfrm>
            <a:off x="1000125" y="2555875"/>
            <a:ext cx="40719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Yazı yazarken imleci satırın en başına getirir.</a:t>
            </a:r>
            <a:endParaRPr lang="tr-TR" sz="280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4056063"/>
            <a:ext cx="23526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Oval"/>
          <p:cNvSpPr/>
          <p:nvPr/>
        </p:nvSpPr>
        <p:spPr>
          <a:xfrm>
            <a:off x="5357813" y="4127500"/>
            <a:ext cx="1428750" cy="135731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3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38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215900" y="1204913"/>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HOME TUŞU</a:t>
            </a:r>
          </a:p>
        </p:txBody>
      </p:sp>
      <p:sp>
        <p:nvSpPr>
          <p:cNvPr id="7" name="8 Metin kutusu"/>
          <p:cNvSpPr txBox="1">
            <a:spLocks noChangeArrowheads="1"/>
          </p:cNvSpPr>
          <p:nvPr/>
        </p:nvSpPr>
        <p:spPr bwMode="auto">
          <a:xfrm>
            <a:off x="215900" y="1990725"/>
            <a:ext cx="8001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endParaRPr lang="tr-TR" sz="3600"/>
          </a:p>
          <a:p>
            <a:pPr eaLnBrk="1" hangingPunct="1"/>
            <a:r>
              <a:rPr lang="tr-TR" sz="4000"/>
              <a:t>NE MUTLU TÜRKÜM DİYENE</a:t>
            </a:r>
            <a:r>
              <a:rPr lang="tr-TR" sz="2800"/>
              <a:t> </a:t>
            </a:r>
          </a:p>
          <a:p>
            <a:pPr eaLnBrk="1" hangingPunct="1"/>
            <a:r>
              <a:rPr lang="tr-TR" sz="2800"/>
              <a:t>      CÜMLESİNİ YAZIN</a:t>
            </a:r>
          </a:p>
          <a:p>
            <a:pPr eaLnBrk="1" hangingPunct="1">
              <a:buFont typeface="Arial" charset="0"/>
              <a:buChar char="•"/>
            </a:pPr>
            <a:r>
              <a:rPr lang="tr-TR" sz="2800"/>
              <a:t>İMLECİ </a:t>
            </a:r>
            <a:r>
              <a:rPr lang="tr-TR" sz="4000"/>
              <a:t>TÜRKÜM</a:t>
            </a:r>
            <a:r>
              <a:rPr lang="tr-TR" sz="2800"/>
              <a:t> KELİMESİNİN BAŞINA GETİRİN</a:t>
            </a:r>
          </a:p>
          <a:p>
            <a:pPr eaLnBrk="1" hangingPunct="1">
              <a:buFont typeface="Arial" charset="0"/>
              <a:buChar char="•"/>
            </a:pPr>
            <a:r>
              <a:rPr lang="tr-TR" sz="2800"/>
              <a:t>HOME TUŞUNA BASIP PARMAĞINIZI ÇEKİN.</a:t>
            </a:r>
          </a:p>
          <a:p>
            <a:pPr eaLnBrk="1" hangingPunct="1">
              <a:buFont typeface="Arial" charset="0"/>
              <a:buChar char="•"/>
            </a:pPr>
            <a:r>
              <a:rPr lang="tr-TR" sz="2800"/>
              <a:t>HOME TUŞUNA BASTIĞINIZDA İMLECİN SATIRIN EN BAŞINA GİTTİĞİNİ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par>
                          <p:cTn id="16" fill="hold" nodeType="afterGroup">
                            <p:stCondLst>
                              <p:cond delay="23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19"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1" end="1"/>
                                            </p:txEl>
                                          </p:spTgt>
                                        </p:tgtEl>
                                        <p:attrNameLst>
                                          <p:attrName>fill.type</p:attrName>
                                        </p:attrNameLst>
                                      </p:cBhvr>
                                      <p:to>
                                        <p:strVal val="solid"/>
                                      </p:to>
                                    </p:set>
                                  </p:childTnLst>
                                </p:cTn>
                              </p:par>
                            </p:childTnLst>
                          </p:cTn>
                        </p:par>
                        <p:par>
                          <p:cTn id="22" fill="hold" nodeType="afterGroup">
                            <p:stCondLst>
                              <p:cond delay="31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5"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7">
                                            <p:txEl>
                                              <p:pRg st="2" end="2"/>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2"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7">
                                            <p:txEl>
                                              <p:pRg st="3" end="3"/>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39"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41" dur="80"/>
                                        <p:tgtEl>
                                          <p:spTgt spid="7">
                                            <p:txEl>
                                              <p:pRg st="4" end="4"/>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7">
                                            <p:txEl>
                                              <p:pRg st="5" end="5"/>
                                            </p:txEl>
                                          </p:spTgt>
                                        </p:tgtEl>
                                        <p:attrNameLst>
                                          <p:attrName>style.visibility</p:attrName>
                                        </p:attrNameLst>
                                      </p:cBhvr>
                                      <p:to>
                                        <p:strVal val="visible"/>
                                      </p:to>
                                    </p:set>
                                    <p:anim calcmode="discrete" valueType="clr">
                                      <p:cBhvr override="childStyle">
                                        <p:cTn id="46" dur="80"/>
                                        <p:tgtEl>
                                          <p:spTgt spid="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
                                            <p:txEl>
                                              <p:pRg st="5" end="5"/>
                                            </p:txEl>
                                          </p:spTgt>
                                        </p:tgtEl>
                                        <p:attrNameLst>
                                          <p:attrName>fillcolor</p:attrName>
                                        </p:attrNameLst>
                                      </p:cBhvr>
                                      <p:tavLst>
                                        <p:tav tm="0">
                                          <p:val>
                                            <p:clrVal>
                                              <a:schemeClr val="accent2"/>
                                            </p:clrVal>
                                          </p:val>
                                        </p:tav>
                                        <p:tav tm="50000">
                                          <p:val>
                                            <p:clrVal>
                                              <a:schemeClr val="hlink"/>
                                            </p:clrVal>
                                          </p:val>
                                        </p:tav>
                                      </p:tavLst>
                                    </p:anim>
                                    <p:set>
                                      <p:cBhvr>
                                        <p:cTn id="48" dur="80"/>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34950" y="1500188"/>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END TUŞU</a:t>
            </a:r>
          </a:p>
        </p:txBody>
      </p:sp>
      <p:sp>
        <p:nvSpPr>
          <p:cNvPr id="6" name="8 Metin kutusu"/>
          <p:cNvSpPr txBox="1">
            <a:spLocks noChangeArrowheads="1"/>
          </p:cNvSpPr>
          <p:nvPr/>
        </p:nvSpPr>
        <p:spPr bwMode="auto">
          <a:xfrm>
            <a:off x="949325" y="2786063"/>
            <a:ext cx="40719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Yazı yazarken imleci satırın en sonuna getirir.</a:t>
            </a:r>
            <a:endParaRPr lang="tr-TR" sz="280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075" y="4071938"/>
            <a:ext cx="26193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Oval"/>
          <p:cNvSpPr/>
          <p:nvPr/>
        </p:nvSpPr>
        <p:spPr>
          <a:xfrm>
            <a:off x="5164138" y="4786313"/>
            <a:ext cx="1428750" cy="13573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2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28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20675" y="1419225"/>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END TUŞU</a:t>
            </a:r>
          </a:p>
        </p:txBody>
      </p:sp>
      <p:sp>
        <p:nvSpPr>
          <p:cNvPr id="7" name="8 Metin kutusu"/>
          <p:cNvSpPr txBox="1">
            <a:spLocks noChangeArrowheads="1"/>
          </p:cNvSpPr>
          <p:nvPr/>
        </p:nvSpPr>
        <p:spPr bwMode="auto">
          <a:xfrm>
            <a:off x="320675" y="2205038"/>
            <a:ext cx="8002588"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endParaRPr lang="tr-TR" sz="3600"/>
          </a:p>
          <a:p>
            <a:pPr eaLnBrk="1" hangingPunct="1"/>
            <a:r>
              <a:rPr lang="tr-TR" sz="4000"/>
              <a:t>NE MUTLU TÜRKÜM DİYENE</a:t>
            </a:r>
            <a:r>
              <a:rPr lang="tr-TR" sz="2800"/>
              <a:t> </a:t>
            </a:r>
          </a:p>
          <a:p>
            <a:pPr eaLnBrk="1" hangingPunct="1"/>
            <a:r>
              <a:rPr lang="tr-TR" sz="2800"/>
              <a:t>      CÜMLESİNDE İMLECİ </a:t>
            </a:r>
            <a:r>
              <a:rPr lang="tr-TR" sz="4000"/>
              <a:t>TÜRKÜM</a:t>
            </a:r>
            <a:r>
              <a:rPr lang="tr-TR" sz="2800"/>
              <a:t> KELİMESİNİN BAŞINA GETİRİN</a:t>
            </a:r>
          </a:p>
          <a:p>
            <a:pPr eaLnBrk="1" hangingPunct="1">
              <a:buFont typeface="Arial" charset="0"/>
              <a:buChar char="•"/>
            </a:pPr>
            <a:r>
              <a:rPr lang="tr-TR" sz="2800"/>
              <a:t>END TUŞUNA BASIP PARMAĞINIZI ÇEKİN.</a:t>
            </a:r>
          </a:p>
          <a:p>
            <a:pPr eaLnBrk="1" hangingPunct="1">
              <a:buFont typeface="Arial" charset="0"/>
              <a:buChar char="•"/>
            </a:pPr>
            <a:r>
              <a:rPr lang="tr-TR" sz="2800"/>
              <a:t>END TUŞUNA BASTIĞINIZDA İMLECİN SATIRIN EN SONUNA GİTTİĞİNİ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par>
                          <p:cTn id="16" fill="hold" nodeType="afterGroup">
                            <p:stCondLst>
                              <p:cond delay="22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19"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1" end="1"/>
                                            </p:txEl>
                                          </p:spTgt>
                                        </p:tgtEl>
                                        <p:attrNameLst>
                                          <p:attrName>fill.type</p:attrName>
                                        </p:attrNameLst>
                                      </p:cBhvr>
                                      <p:to>
                                        <p:strVal val="solid"/>
                                      </p:to>
                                    </p:set>
                                  </p:childTnLst>
                                </p:cTn>
                              </p:par>
                            </p:childTnLst>
                          </p:cTn>
                        </p:par>
                        <p:par>
                          <p:cTn id="22" fill="hold" nodeType="afterGroup">
                            <p:stCondLst>
                              <p:cond delay="30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5"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7">
                                            <p:txEl>
                                              <p:pRg st="2" end="2"/>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2"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7">
                                            <p:txEl>
                                              <p:pRg st="3" end="3"/>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39"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41" dur="80"/>
                                        <p:tgtEl>
                                          <p:spTgt spid="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7 Metin kutusu"/>
          <p:cNvSpPr txBox="1"/>
          <p:nvPr/>
        </p:nvSpPr>
        <p:spPr>
          <a:xfrm>
            <a:off x="593725" y="1490663"/>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PAGE UP TUŞU</a:t>
            </a:r>
          </a:p>
        </p:txBody>
      </p:sp>
      <p:sp>
        <p:nvSpPr>
          <p:cNvPr id="11" name="8 Metin kutusu"/>
          <p:cNvSpPr txBox="1">
            <a:spLocks noChangeArrowheads="1"/>
          </p:cNvSpPr>
          <p:nvPr/>
        </p:nvSpPr>
        <p:spPr bwMode="auto">
          <a:xfrm>
            <a:off x="1214438" y="2422525"/>
            <a:ext cx="40719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Birden fazla sayfalı belgelerde imleci bir üst sayfaya yerleştirir.</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188" y="3351213"/>
            <a:ext cx="27717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5 Oval"/>
          <p:cNvSpPr/>
          <p:nvPr/>
        </p:nvSpPr>
        <p:spPr>
          <a:xfrm>
            <a:off x="5357813" y="3494088"/>
            <a:ext cx="1428750" cy="13573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par>
                          <p:cTn id="16" fill="hold" nodeType="afterGroup">
                            <p:stCondLst>
                              <p:cond delay="43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nodeType="afterGroup">
                            <p:stCondLst>
                              <p:cond delay="63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214313" y="127476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PAGE UP TUŞU</a:t>
            </a:r>
          </a:p>
        </p:txBody>
      </p:sp>
      <p:sp>
        <p:nvSpPr>
          <p:cNvPr id="7" name="8 Metin kutusu"/>
          <p:cNvSpPr txBox="1">
            <a:spLocks noChangeArrowheads="1"/>
          </p:cNvSpPr>
          <p:nvPr/>
        </p:nvSpPr>
        <p:spPr bwMode="auto">
          <a:xfrm>
            <a:off x="214313" y="2060575"/>
            <a:ext cx="8001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r>
              <a:rPr lang="tr-TR" sz="3600" u="sng"/>
              <a:t>SORGUN</a:t>
            </a:r>
            <a:r>
              <a:rPr lang="tr-TR" sz="2800"/>
              <a:t> KELİMESİNİ YAZIN</a:t>
            </a:r>
          </a:p>
          <a:p>
            <a:pPr eaLnBrk="1" hangingPunct="1">
              <a:buFont typeface="Arial" charset="0"/>
              <a:buChar char="•"/>
            </a:pPr>
            <a:r>
              <a:rPr lang="tr-TR" sz="2800"/>
              <a:t>ENTER TUŞUNA BASARAK 2. SAYFANIN İLK SATIRINA GELİN VE </a:t>
            </a:r>
            <a:r>
              <a:rPr lang="tr-TR" sz="3600" u="sng"/>
              <a:t>KIZ MESLEK</a:t>
            </a:r>
            <a:r>
              <a:rPr lang="tr-TR" sz="3600"/>
              <a:t> </a:t>
            </a:r>
            <a:r>
              <a:rPr lang="tr-TR" sz="2800"/>
              <a:t>YAZIN.</a:t>
            </a:r>
          </a:p>
          <a:p>
            <a:pPr eaLnBrk="1" hangingPunct="1">
              <a:buFont typeface="Arial" charset="0"/>
              <a:buChar char="•"/>
            </a:pPr>
            <a:r>
              <a:rPr lang="tr-TR" sz="2800"/>
              <a:t>ENTER TUŞUNA BASARAK 3. SAYFANIN İLK SATIRINA GELİN VE </a:t>
            </a:r>
            <a:r>
              <a:rPr lang="tr-TR" sz="3600" u="sng"/>
              <a:t>LİSESİ</a:t>
            </a:r>
            <a:r>
              <a:rPr lang="tr-TR" sz="3600"/>
              <a:t> </a:t>
            </a:r>
            <a:r>
              <a:rPr lang="tr-TR" sz="2800"/>
              <a:t>YAZIN.</a:t>
            </a:r>
          </a:p>
          <a:p>
            <a:pPr eaLnBrk="1" hangingPunct="1">
              <a:buFont typeface="Arial" charset="0"/>
              <a:buChar char="•"/>
            </a:pPr>
            <a:r>
              <a:rPr lang="tr-TR" sz="2800"/>
              <a:t>PAGE UP TUŞUNA BASIN VE PARMAĞINIZI ÇEKİN. </a:t>
            </a:r>
          </a:p>
          <a:p>
            <a:pPr eaLnBrk="1" hangingPunct="1">
              <a:buFont typeface="Arial" charset="0"/>
              <a:buChar char="•"/>
            </a:pPr>
            <a:r>
              <a:rPr lang="tr-TR" sz="2800"/>
              <a:t>PAGE UP TUŞUNA HER BASTIĞINIZDA İMLECİN BİR SAYFA YUKARI GİTTİĞİNİ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20"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4"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3" end="3"/>
                                            </p:txEl>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41"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43" dur="80"/>
                                        <p:tgtEl>
                                          <p:spTgt spid="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8 Metin kutusu"/>
          <p:cNvSpPr txBox="1">
            <a:spLocks noChangeArrowheads="1"/>
          </p:cNvSpPr>
          <p:nvPr/>
        </p:nvSpPr>
        <p:spPr bwMode="auto">
          <a:xfrm>
            <a:off x="928688" y="2133600"/>
            <a:ext cx="4071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Birden fazla sayfalı belgelerden imleci bir alt sayfaya yerleştirir.</a:t>
            </a:r>
            <a:endParaRPr lang="tr-TR" sz="28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419475"/>
            <a:ext cx="27717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Oval"/>
          <p:cNvSpPr/>
          <p:nvPr/>
        </p:nvSpPr>
        <p:spPr>
          <a:xfrm>
            <a:off x="5072063" y="4919663"/>
            <a:ext cx="1428750" cy="13573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7 Metin kutusu"/>
          <p:cNvSpPr txBox="1"/>
          <p:nvPr/>
        </p:nvSpPr>
        <p:spPr>
          <a:xfrm>
            <a:off x="446088" y="1268413"/>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PAGE DOWN TUŞU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nodeType="afterGroup">
                            <p:stCondLst>
                              <p:cond delay="244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nodeType="afterGroup">
                            <p:stCondLst>
                              <p:cond delay="444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nodeType="afterGroup">
                            <p:stCondLst>
                              <p:cond delay="6440"/>
                            </p:stCondLst>
                            <p:childTnLst>
                              <p:par>
                                <p:cTn id="19" presetID="40"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1"/>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41313" y="1150938"/>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PAGE DOWN TUŞU</a:t>
            </a:r>
          </a:p>
        </p:txBody>
      </p:sp>
      <p:sp>
        <p:nvSpPr>
          <p:cNvPr id="7" name="8 Metin kutusu"/>
          <p:cNvSpPr txBox="1">
            <a:spLocks noChangeArrowheads="1"/>
          </p:cNvSpPr>
          <p:nvPr/>
        </p:nvSpPr>
        <p:spPr bwMode="auto">
          <a:xfrm>
            <a:off x="127000" y="1881188"/>
            <a:ext cx="84296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r>
              <a:rPr lang="tr-TR" sz="3600" u="sng"/>
              <a:t>SORGUN</a:t>
            </a:r>
            <a:r>
              <a:rPr lang="tr-TR" sz="2800"/>
              <a:t> KELİMESİNİ YAZIN</a:t>
            </a:r>
          </a:p>
          <a:p>
            <a:pPr eaLnBrk="1" hangingPunct="1">
              <a:buFont typeface="Arial" charset="0"/>
              <a:buChar char="•"/>
            </a:pPr>
            <a:r>
              <a:rPr lang="tr-TR" sz="2800"/>
              <a:t>ENTER TUŞUNA BASARAK 2. SAYFANIN İLK SATIRINA GELİN VE </a:t>
            </a:r>
            <a:r>
              <a:rPr lang="tr-TR" sz="3600" u="sng"/>
              <a:t>KIZ MESLEK</a:t>
            </a:r>
            <a:r>
              <a:rPr lang="tr-TR" sz="3600"/>
              <a:t> </a:t>
            </a:r>
            <a:r>
              <a:rPr lang="tr-TR" sz="2800"/>
              <a:t>YAZIN.</a:t>
            </a:r>
          </a:p>
          <a:p>
            <a:pPr eaLnBrk="1" hangingPunct="1">
              <a:buFont typeface="Arial" charset="0"/>
              <a:buChar char="•"/>
            </a:pPr>
            <a:r>
              <a:rPr lang="tr-TR" sz="2800"/>
              <a:t>ENTER TUŞUNA BASARAK 3. SAYFANIN İLK SATIRINA GELİN VE </a:t>
            </a:r>
            <a:r>
              <a:rPr lang="tr-TR" sz="3600" u="sng"/>
              <a:t>LİSESİ</a:t>
            </a:r>
            <a:r>
              <a:rPr lang="tr-TR" sz="3600"/>
              <a:t> </a:t>
            </a:r>
            <a:r>
              <a:rPr lang="tr-TR" sz="2800"/>
              <a:t>YAZIN.</a:t>
            </a:r>
          </a:p>
          <a:p>
            <a:pPr eaLnBrk="1" hangingPunct="1">
              <a:buFont typeface="Arial" charset="0"/>
              <a:buChar char="•"/>
            </a:pPr>
            <a:r>
              <a:rPr lang="tr-TR" sz="2800"/>
              <a:t>İMLECİ 1.SAYFANIN EN BAŞINA GETİRİN. </a:t>
            </a:r>
          </a:p>
          <a:p>
            <a:pPr eaLnBrk="1" hangingPunct="1"/>
            <a:r>
              <a:rPr lang="tr-TR" sz="2800"/>
              <a:t>(FARE İLE 1.SAYFANIN EN BAŞINA TIKLAYIN)</a:t>
            </a:r>
          </a:p>
          <a:p>
            <a:pPr eaLnBrk="1" hangingPunct="1">
              <a:buFont typeface="Arial" charset="0"/>
              <a:buChar char="•"/>
            </a:pPr>
            <a:r>
              <a:rPr lang="tr-TR" sz="2800"/>
              <a:t>PAGE DOWN TUŞUNA BASIN VE PARMAĞINIZI ÇEKİN. </a:t>
            </a:r>
          </a:p>
          <a:p>
            <a:pPr eaLnBrk="1" hangingPunct="1">
              <a:buFont typeface="Arial" charset="0"/>
              <a:buChar char="•"/>
            </a:pPr>
            <a:r>
              <a:rPr lang="tr-TR" sz="2800"/>
              <a:t>PAGE DOWN TUŞUNA HER BASTIĞINIZDA İMLECİN BİR SAYFA AŞAĞI GİTTİĞİNİ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1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20"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4"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3" end="3"/>
                                            </p:txEl>
                                          </p:spTgt>
                                        </p:tgtEl>
                                        <p:attrNameLst>
                                          <p:attrName>fill.type</p:attrName>
                                        </p:attrNameLst>
                                      </p:cBhvr>
                                      <p:to>
                                        <p:strVal val="solid"/>
                                      </p:to>
                                    </p:set>
                                  </p:childTnLst>
                                </p:cTn>
                              </p:par>
                            </p:childTnLst>
                          </p:cTn>
                        </p:par>
                        <p:par>
                          <p:cTn id="37" fill="hold" nodeType="afterGroup">
                            <p:stCondLst>
                              <p:cond delay="132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40"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7">
                                            <p:txEl>
                                              <p:pRg st="4" end="4"/>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7">
                                            <p:txEl>
                                              <p:pRg st="5" end="5"/>
                                            </p:txEl>
                                          </p:spTgt>
                                        </p:tgtEl>
                                        <p:attrNameLst>
                                          <p:attrName>style.visibility</p:attrName>
                                        </p:attrNameLst>
                                      </p:cBhvr>
                                      <p:to>
                                        <p:strVal val="visible"/>
                                      </p:to>
                                    </p:set>
                                    <p:anim calcmode="discrete" valueType="clr">
                                      <p:cBhvr override="childStyle">
                                        <p:cTn id="47" dur="80"/>
                                        <p:tgtEl>
                                          <p:spTgt spid="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7">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7">
                                            <p:txEl>
                                              <p:pRg st="5" end="5"/>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7">
                                            <p:txEl>
                                              <p:pRg st="6" end="6"/>
                                            </p:txEl>
                                          </p:spTgt>
                                        </p:tgtEl>
                                        <p:attrNameLst>
                                          <p:attrName>style.visibility</p:attrName>
                                        </p:attrNameLst>
                                      </p:cBhvr>
                                      <p:to>
                                        <p:strVal val="visible"/>
                                      </p:to>
                                    </p:set>
                                    <p:anim calcmode="discrete" valueType="clr">
                                      <p:cBhvr override="childStyle">
                                        <p:cTn id="54" dur="80"/>
                                        <p:tgtEl>
                                          <p:spTgt spid="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7">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39941" name="İçerik Yer Tutucusu 1"/>
          <p:cNvSpPr>
            <a:spLocks noGrp="1"/>
          </p:cNvSpPr>
          <p:nvPr>
            <p:ph idx="1"/>
          </p:nvPr>
        </p:nvSpPr>
        <p:spPr>
          <a:xfrm>
            <a:off x="179388" y="1412875"/>
            <a:ext cx="8496300" cy="3451225"/>
          </a:xfrm>
        </p:spPr>
        <p:txBody>
          <a:bodyPr/>
          <a:lstStyle/>
          <a:p>
            <a:r>
              <a:rPr lang="tr-TR" sz="2200" smtClean="0"/>
              <a:t>Bilgisayarı açtığımızda karşımıza gelen  ilk ekran görüntüsüdür. </a:t>
            </a:r>
          </a:p>
          <a:p>
            <a:r>
              <a:rPr lang="tr-TR" sz="2200" smtClean="0"/>
              <a:t>Masaüstü de bir klasördür.  (DESKTOP)</a:t>
            </a:r>
          </a:p>
          <a:p>
            <a:r>
              <a:rPr lang="tr-TR" sz="2200" smtClean="0"/>
              <a:t>Masaüstünde program, dosya ve klasör simgeleri bulunur.</a:t>
            </a:r>
          </a:p>
          <a:p>
            <a:r>
              <a:rPr lang="tr-TR" sz="2200" smtClean="0"/>
              <a:t>Masaüstünden bilgisayarın herhangi bir yerine ulaşılabilir.</a:t>
            </a:r>
          </a:p>
          <a:p>
            <a:r>
              <a:rPr lang="tr-TR" sz="2200" smtClean="0"/>
              <a:t>Bilgisayarda bulunan dosya ve klasörlere erişmek yada bunları yönetmek için köprü görevi görür.</a:t>
            </a:r>
          </a:p>
        </p:txBody>
      </p:sp>
      <p:pic>
        <p:nvPicPr>
          <p:cNvPr id="399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3860800"/>
            <a:ext cx="45370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1388" y="5732463"/>
            <a:ext cx="24193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Ok Bağlayıcısı 2"/>
          <p:cNvCxnSpPr/>
          <p:nvPr/>
        </p:nvCxnSpPr>
        <p:spPr>
          <a:xfrm>
            <a:off x="7793038" y="4868863"/>
            <a:ext cx="523875" cy="863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945" name="Dikdörtgen 3"/>
          <p:cNvSpPr>
            <a:spLocks noChangeArrowheads="1"/>
          </p:cNvSpPr>
          <p:nvPr/>
        </p:nvSpPr>
        <p:spPr bwMode="auto">
          <a:xfrm>
            <a:off x="6335713" y="3860800"/>
            <a:ext cx="2708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Sağ Alt köşedeki butona </a:t>
            </a:r>
          </a:p>
          <a:p>
            <a:r>
              <a:rPr lang="tr-TR"/>
              <a:t>basarak istenilen zamanda </a:t>
            </a:r>
          </a:p>
          <a:p>
            <a:r>
              <a:rPr lang="tr-TR"/>
              <a:t>masaüstü görüntülenebilir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10" name="İçerik Yer Tutucusu 1"/>
          <p:cNvSpPr>
            <a:spLocks noGrp="1"/>
          </p:cNvSpPr>
          <p:nvPr>
            <p:ph idx="1"/>
          </p:nvPr>
        </p:nvSpPr>
        <p:spPr>
          <a:xfrm>
            <a:off x="12700" y="1412875"/>
            <a:ext cx="4598988" cy="3451225"/>
          </a:xfrm>
        </p:spPr>
        <p:txBody>
          <a:bodyPr>
            <a:normAutofit lnSpcReduction="10000"/>
          </a:bodyPr>
          <a:lstStyle/>
          <a:p>
            <a:pPr algn="ctr">
              <a:defRPr/>
            </a:pPr>
            <a:r>
              <a:rPr lang="tr-TR" dirty="0" smtClean="0"/>
              <a:t>Bilgisayarla ilgili temel sistem bilgilerini görüntülemek için:</a:t>
            </a:r>
          </a:p>
          <a:p>
            <a:pPr algn="ctr">
              <a:defRPr/>
            </a:pPr>
            <a:r>
              <a:rPr lang="tr-TR" dirty="0"/>
              <a:t>M</a:t>
            </a:r>
            <a:r>
              <a:rPr lang="tr-TR" dirty="0" smtClean="0"/>
              <a:t>asaüstünde bulunan BİLGİSAYAR simgesini sağ tıklayıp ÖZELLİKLER seçilir.</a:t>
            </a:r>
          </a:p>
        </p:txBody>
      </p:sp>
      <p:pic>
        <p:nvPicPr>
          <p:cNvPr id="409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4652963"/>
            <a:ext cx="2506662"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4538" y="2060575"/>
            <a:ext cx="4175125"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663575" y="1444625"/>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RAKAMLAR</a:t>
            </a:r>
          </a:p>
        </p:txBody>
      </p:sp>
      <p:sp>
        <p:nvSpPr>
          <p:cNvPr id="6" name="8 Metin kutusu"/>
          <p:cNvSpPr txBox="1">
            <a:spLocks noChangeArrowheads="1"/>
          </p:cNvSpPr>
          <p:nvPr/>
        </p:nvSpPr>
        <p:spPr bwMode="auto">
          <a:xfrm>
            <a:off x="663575" y="2373313"/>
            <a:ext cx="80010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Rakamlar klavye üzerinde iki alanda bulunur.</a:t>
            </a:r>
          </a:p>
          <a:p>
            <a:pPr eaLnBrk="1" hangingPunct="1"/>
            <a:endParaRPr lang="tr-TR" sz="3600"/>
          </a:p>
          <a:p>
            <a:pPr eaLnBrk="1" hangingPunct="1"/>
            <a:r>
              <a:rPr lang="tr-TR" sz="4400" b="1">
                <a:solidFill>
                  <a:srgbClr val="FF0000"/>
                </a:solidFill>
              </a:rPr>
              <a:t>1-</a:t>
            </a:r>
            <a:r>
              <a:rPr lang="tr-TR" sz="4400" b="1"/>
              <a:t> </a:t>
            </a:r>
            <a:r>
              <a:rPr lang="tr-TR" sz="3600"/>
              <a:t>Harflerin üzerinde yan yana dizilmiş bir şekilde bulunur.</a:t>
            </a:r>
            <a:endParaRPr lang="tr-TR" sz="280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013" y="5516563"/>
            <a:ext cx="78962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3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1989" name="İçerik Yer Tutucusu 1"/>
          <p:cNvSpPr>
            <a:spLocks noGrp="1"/>
          </p:cNvSpPr>
          <p:nvPr>
            <p:ph idx="1"/>
          </p:nvPr>
        </p:nvSpPr>
        <p:spPr>
          <a:xfrm>
            <a:off x="538163" y="1484313"/>
            <a:ext cx="8272462" cy="2089150"/>
          </a:xfrm>
        </p:spPr>
        <p:txBody>
          <a:bodyPr/>
          <a:lstStyle/>
          <a:p>
            <a:r>
              <a:rPr lang="tr-TR" sz="2400" smtClean="0"/>
              <a:t>Ekranın altında bulunan GÖREV ÇUBUĞU, açık program ve dosyaların pencerelerini temsil eden düğmelerin yanı sıra, program hizmetleri ve komutlarını çalıştırmak için tıklanabilen düğmelerden oluşur.Görev çubuğu kilitli değilse istenilen yere taşınır</a:t>
            </a:r>
          </a:p>
        </p:txBody>
      </p:sp>
      <p:pic>
        <p:nvPicPr>
          <p:cNvPr id="4199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43288"/>
            <a:ext cx="848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4084638"/>
            <a:ext cx="32670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Düz Ok Bağlayıcısı 8"/>
          <p:cNvCxnSpPr/>
          <p:nvPr/>
        </p:nvCxnSpPr>
        <p:spPr>
          <a:xfrm flipH="1" flipV="1">
            <a:off x="2238375" y="5951538"/>
            <a:ext cx="720725" cy="4016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993" name="Dikdörtgen 11"/>
          <p:cNvSpPr>
            <a:spLocks noChangeArrowheads="1"/>
          </p:cNvSpPr>
          <p:nvPr/>
        </p:nvSpPr>
        <p:spPr bwMode="auto">
          <a:xfrm>
            <a:off x="984250" y="6351588"/>
            <a:ext cx="2914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Görev Çubuğu Ayarları yapılır</a:t>
            </a:r>
          </a:p>
        </p:txBody>
      </p:sp>
      <p:pic>
        <p:nvPicPr>
          <p:cNvPr id="4199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00" y="3938588"/>
            <a:ext cx="3024188"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3013" name="İçerik Yer Tutucusu 6"/>
          <p:cNvSpPr>
            <a:spLocks noGrp="1"/>
          </p:cNvSpPr>
          <p:nvPr>
            <p:ph idx="1"/>
          </p:nvPr>
        </p:nvSpPr>
        <p:spPr>
          <a:xfrm>
            <a:off x="107950" y="2582863"/>
            <a:ext cx="4446588" cy="2659062"/>
          </a:xfrm>
        </p:spPr>
        <p:txBody>
          <a:bodyPr/>
          <a:lstStyle/>
          <a:p>
            <a:r>
              <a:rPr lang="tr-TR" sz="2400" smtClean="0"/>
              <a:t>Masaüstünde bazı temel simgeler bulunur. Bunlar;</a:t>
            </a:r>
          </a:p>
          <a:p>
            <a:r>
              <a:rPr lang="tr-TR" sz="2400" smtClean="0"/>
              <a:t>Bilgisayar(ım)</a:t>
            </a:r>
          </a:p>
          <a:p>
            <a:r>
              <a:rPr lang="tr-TR" sz="2400" smtClean="0"/>
              <a:t>Belgeler(im)</a:t>
            </a:r>
          </a:p>
          <a:p>
            <a:r>
              <a:rPr lang="tr-TR" sz="2400" smtClean="0"/>
              <a:t>Geri Dönüşüm Kutusu</a:t>
            </a:r>
          </a:p>
          <a:p>
            <a:r>
              <a:rPr lang="tr-TR" sz="2400" smtClean="0"/>
              <a:t>İnternet Explorer</a:t>
            </a:r>
          </a:p>
        </p:txBody>
      </p:sp>
      <p:pic>
        <p:nvPicPr>
          <p:cNvPr id="430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2276475"/>
            <a:ext cx="4668837" cy="32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4037" name="İçerik Yer Tutucusu 6"/>
          <p:cNvSpPr>
            <a:spLocks noGrp="1"/>
          </p:cNvSpPr>
          <p:nvPr>
            <p:ph idx="1"/>
          </p:nvPr>
        </p:nvSpPr>
        <p:spPr>
          <a:xfrm>
            <a:off x="250825" y="1484313"/>
            <a:ext cx="8497888" cy="2659062"/>
          </a:xfrm>
        </p:spPr>
        <p:txBody>
          <a:bodyPr/>
          <a:lstStyle/>
          <a:p>
            <a:r>
              <a:rPr lang="tr-TR" smtClean="0"/>
              <a:t>Masaüstündeki simgeleri seçmek için farenin sol tuşuna bir kere tıklanır.</a:t>
            </a:r>
          </a:p>
          <a:p>
            <a:r>
              <a:rPr lang="tr-TR" smtClean="0"/>
              <a:t>Simgeleri taşımak için farenin sol tuşuna basılı tutularak sürüklenir.</a:t>
            </a:r>
          </a:p>
        </p:txBody>
      </p:sp>
      <p:pic>
        <p:nvPicPr>
          <p:cNvPr id="440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025" y="3789363"/>
            <a:ext cx="28670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9" name="Metin kutusu 6"/>
          <p:cNvSpPr txBox="1">
            <a:spLocks noChangeArrowheads="1"/>
          </p:cNvSpPr>
          <p:nvPr/>
        </p:nvSpPr>
        <p:spPr bwMode="auto">
          <a:xfrm>
            <a:off x="3121025" y="6323013"/>
            <a:ext cx="2730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t>Seçilmiş Bilgisayar Simgesi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5061" name="İçerik Yer Tutucusu 6"/>
          <p:cNvSpPr>
            <a:spLocks noGrp="1"/>
          </p:cNvSpPr>
          <p:nvPr>
            <p:ph idx="1"/>
          </p:nvPr>
        </p:nvSpPr>
        <p:spPr>
          <a:xfrm>
            <a:off x="225425" y="1412875"/>
            <a:ext cx="8378825" cy="2736850"/>
          </a:xfrm>
        </p:spPr>
        <p:txBody>
          <a:bodyPr/>
          <a:lstStyle/>
          <a:p>
            <a:pPr marL="0" indent="0">
              <a:buFont typeface="Arial" charset="0"/>
              <a:buNone/>
            </a:pPr>
            <a:r>
              <a:rPr lang="tr-TR" smtClean="0"/>
              <a:t>Masaüstündeki bazı temel simgelerini tanıyalım.</a:t>
            </a:r>
          </a:p>
          <a:p>
            <a:pPr marL="0" indent="0">
              <a:buFont typeface="Arial" charset="0"/>
              <a:buNone/>
            </a:pPr>
            <a:r>
              <a:rPr lang="tr-TR" smtClean="0">
                <a:solidFill>
                  <a:srgbClr val="C00000"/>
                </a:solidFill>
              </a:rPr>
              <a:t>BİLGİSAYAR(IM) SİMGESİ:</a:t>
            </a:r>
          </a:p>
          <a:p>
            <a:pPr marL="0" indent="0">
              <a:buFont typeface="Arial" charset="0"/>
              <a:buNone/>
            </a:pPr>
            <a:r>
              <a:rPr lang="tr-TR" smtClean="0"/>
              <a:t>Bilgisayara bağlı disk sürücülerini ve donanımı gösterir.</a:t>
            </a:r>
          </a:p>
        </p:txBody>
      </p:sp>
      <p:pic>
        <p:nvPicPr>
          <p:cNvPr id="450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736975"/>
            <a:ext cx="3865562"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0763" y="3571875"/>
            <a:ext cx="3960812" cy="29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pic>
        <p:nvPicPr>
          <p:cNvPr id="460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3825" y="1989138"/>
            <a:ext cx="4535488"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çerik Yer Tutucusu 2"/>
          <p:cNvSpPr>
            <a:spLocks noGrp="1"/>
          </p:cNvSpPr>
          <p:nvPr>
            <p:ph idx="1"/>
          </p:nvPr>
        </p:nvSpPr>
        <p:spPr>
          <a:xfrm>
            <a:off x="657225" y="2205038"/>
            <a:ext cx="3600450" cy="3043237"/>
          </a:xfrm>
        </p:spPr>
        <p:txBody>
          <a:bodyPr>
            <a:normAutofit lnSpcReduction="10000"/>
          </a:bodyPr>
          <a:lstStyle/>
          <a:p>
            <a:pPr marL="0" indent="0">
              <a:buFont typeface="Arial" charset="0"/>
              <a:buNone/>
              <a:defRPr/>
            </a:pPr>
            <a:r>
              <a:rPr lang="tr-TR" dirty="0" smtClean="0">
                <a:solidFill>
                  <a:srgbClr val="C00000"/>
                </a:solidFill>
              </a:rPr>
              <a:t>BELGELER</a:t>
            </a:r>
          </a:p>
          <a:p>
            <a:pPr marL="0" indent="0">
              <a:buFont typeface="Arial" charset="0"/>
              <a:buNone/>
              <a:defRPr/>
            </a:pPr>
            <a:r>
              <a:rPr lang="tr-TR" dirty="0" smtClean="0">
                <a:solidFill>
                  <a:srgbClr val="C00000"/>
                </a:solidFill>
              </a:rPr>
              <a:t>SİMGESİ:</a:t>
            </a:r>
          </a:p>
          <a:p>
            <a:pPr marL="0" indent="0">
              <a:buFont typeface="Arial" charset="0"/>
              <a:buNone/>
              <a:defRPr/>
            </a:pPr>
            <a:r>
              <a:rPr lang="tr-TR" dirty="0" smtClean="0"/>
              <a:t>Kişisel dosya ve klasörlerin depolandığı klasördür.</a:t>
            </a: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7109" name="İçerik Yer Tutucusu 2"/>
          <p:cNvSpPr>
            <a:spLocks noGrp="1"/>
          </p:cNvSpPr>
          <p:nvPr>
            <p:ph idx="1"/>
          </p:nvPr>
        </p:nvSpPr>
        <p:spPr>
          <a:xfrm>
            <a:off x="395288" y="2084388"/>
            <a:ext cx="5545137" cy="3451225"/>
          </a:xfrm>
        </p:spPr>
        <p:txBody>
          <a:bodyPr/>
          <a:lstStyle/>
          <a:p>
            <a:pPr marL="0" indent="0">
              <a:buFont typeface="Arial" charset="0"/>
              <a:buNone/>
            </a:pPr>
            <a:r>
              <a:rPr lang="tr-TR" smtClean="0">
                <a:solidFill>
                  <a:srgbClr val="C00000"/>
                </a:solidFill>
              </a:rPr>
              <a:t>GERİ DÖNÜŞÜM KUTUSU SİMGESİ:</a:t>
            </a:r>
            <a:r>
              <a:rPr lang="tr-TR" smtClean="0"/>
              <a:t>Silinen dosya ve klasörleri barındırır.</a:t>
            </a:r>
          </a:p>
          <a:p>
            <a:pPr marL="0" indent="0">
              <a:buFont typeface="Arial" charset="0"/>
              <a:buNone/>
            </a:pPr>
            <a:r>
              <a:rPr lang="tr-TR" smtClean="0"/>
              <a:t>Bilgileri bilgisayardan TAMAMEN silmek için Geri Dönüşüm Kutusunun boşaltılması gerekir.</a:t>
            </a:r>
          </a:p>
          <a:p>
            <a:pPr marL="0" indent="0">
              <a:buFont typeface="Arial" charset="0"/>
              <a:buNone/>
            </a:pPr>
            <a:endParaRPr lang="tr-TR" smtClean="0"/>
          </a:p>
        </p:txBody>
      </p:sp>
      <p:pic>
        <p:nvPicPr>
          <p:cNvPr id="471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025" y="2276475"/>
            <a:ext cx="3176588"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8133" name="İçerik Yer Tutucusu 2"/>
          <p:cNvSpPr>
            <a:spLocks noGrp="1"/>
          </p:cNvSpPr>
          <p:nvPr>
            <p:ph idx="1"/>
          </p:nvPr>
        </p:nvSpPr>
        <p:spPr>
          <a:xfrm>
            <a:off x="457200" y="2349500"/>
            <a:ext cx="5281613" cy="2625725"/>
          </a:xfrm>
        </p:spPr>
        <p:txBody>
          <a:bodyPr/>
          <a:lstStyle/>
          <a:p>
            <a:pPr marL="0" indent="0">
              <a:buFont typeface="Arial" charset="0"/>
              <a:buNone/>
            </a:pPr>
            <a:r>
              <a:rPr lang="tr-TR" smtClean="0">
                <a:solidFill>
                  <a:srgbClr val="C00000"/>
                </a:solidFill>
              </a:rPr>
              <a:t>INTERNET EXPLORER SİMGESİ: </a:t>
            </a:r>
            <a:r>
              <a:rPr lang="tr-TR" smtClean="0"/>
              <a:t>İnternette gezinmek (sörf) için kullanılan simgedir.</a:t>
            </a:r>
          </a:p>
          <a:p>
            <a:pPr marL="0" indent="0">
              <a:buFont typeface="Arial" charset="0"/>
              <a:buNone/>
            </a:pPr>
            <a:r>
              <a:rPr lang="tr-TR" smtClean="0"/>
              <a:t> Tarayıcı (BROWSER) da denir.</a:t>
            </a:r>
          </a:p>
        </p:txBody>
      </p:sp>
      <p:pic>
        <p:nvPicPr>
          <p:cNvPr id="48134" name="Picture 2" descr="D:\RESİMLER\PNG\all\Internet Explo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050" y="2028825"/>
            <a:ext cx="28098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 name="İçerik Yer Tutucusu 2"/>
          <p:cNvSpPr>
            <a:spLocks noGrp="1"/>
          </p:cNvSpPr>
          <p:nvPr>
            <p:ph idx="1"/>
          </p:nvPr>
        </p:nvSpPr>
        <p:spPr>
          <a:xfrm>
            <a:off x="430213" y="2997200"/>
            <a:ext cx="8353425" cy="2592388"/>
          </a:xfr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marL="0" indent="0">
              <a:buFont typeface="Arial" charset="0"/>
              <a:buNone/>
              <a:defRPr/>
            </a:pPr>
            <a:r>
              <a:rPr lang="tr-TR" sz="2000" dirty="0" smtClean="0"/>
              <a:t>Pencerelerin en üstünde başlık çubuğu yer alır. Başlık çubuğunun en sağında 3 tane buton bulunur.</a:t>
            </a:r>
          </a:p>
          <a:p>
            <a:pPr>
              <a:defRPr/>
            </a:pPr>
            <a:r>
              <a:rPr lang="tr-TR" sz="2000" dirty="0" smtClean="0">
                <a:solidFill>
                  <a:srgbClr val="C00000"/>
                </a:solidFill>
              </a:rPr>
              <a:t>SİMGE DURUMUNA: </a:t>
            </a:r>
            <a:r>
              <a:rPr lang="tr-TR" sz="2000" dirty="0"/>
              <a:t>P</a:t>
            </a:r>
            <a:r>
              <a:rPr lang="tr-TR" sz="2000" dirty="0" smtClean="0"/>
              <a:t>encereyi kapatmadan görev çubuğuna küçültmek için kullanılır.</a:t>
            </a:r>
          </a:p>
          <a:p>
            <a:pPr>
              <a:defRPr/>
            </a:pPr>
            <a:r>
              <a:rPr lang="tr-TR" sz="2000" dirty="0" smtClean="0">
                <a:solidFill>
                  <a:srgbClr val="C00000"/>
                </a:solidFill>
              </a:rPr>
              <a:t>EKRANI KAPLA: </a:t>
            </a:r>
            <a:r>
              <a:rPr lang="tr-TR" sz="2000" dirty="0" smtClean="0"/>
              <a:t>Pencereyi tüm ekranı kaplayacak şekilde genişletir.</a:t>
            </a:r>
          </a:p>
          <a:p>
            <a:pPr>
              <a:defRPr/>
            </a:pPr>
            <a:r>
              <a:rPr lang="tr-TR" sz="2000" dirty="0" smtClean="0">
                <a:solidFill>
                  <a:srgbClr val="C00000"/>
                </a:solidFill>
              </a:rPr>
              <a:t>AŞAĞI GERİ GETİR: </a:t>
            </a:r>
            <a:r>
              <a:rPr lang="tr-TR" sz="2000" dirty="0"/>
              <a:t>Boyutlandırılmış pencereyi </a:t>
            </a:r>
            <a:r>
              <a:rPr lang="tr-TR" sz="2000" dirty="0" smtClean="0"/>
              <a:t>eski boyutuna çevirir.</a:t>
            </a:r>
            <a:endParaRPr lang="tr-TR" sz="2000" dirty="0"/>
          </a:p>
          <a:p>
            <a:pPr>
              <a:defRPr/>
            </a:pPr>
            <a:r>
              <a:rPr lang="tr-TR" sz="2000" dirty="0" smtClean="0">
                <a:solidFill>
                  <a:srgbClr val="C00000"/>
                </a:solidFill>
              </a:rPr>
              <a:t>KAPAT: </a:t>
            </a:r>
            <a:r>
              <a:rPr lang="tr-TR" sz="2000" dirty="0" smtClean="0"/>
              <a:t>Pencereyi kapatmak için kullanılır.</a:t>
            </a:r>
            <a:endParaRPr lang="tr-TR" sz="2000" dirty="0"/>
          </a:p>
        </p:txBody>
      </p:sp>
      <p:pic>
        <p:nvPicPr>
          <p:cNvPr id="491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13" y="2060575"/>
            <a:ext cx="83534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pic>
        <p:nvPicPr>
          <p:cNvPr id="501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2133600"/>
            <a:ext cx="4254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çerik Yer Tutucusu 2"/>
          <p:cNvSpPr>
            <a:spLocks noGrp="1"/>
          </p:cNvSpPr>
          <p:nvPr>
            <p:ph idx="1"/>
          </p:nvPr>
        </p:nvSpPr>
        <p:spPr>
          <a:xfrm>
            <a:off x="179388" y="2636838"/>
            <a:ext cx="4032250" cy="3313112"/>
          </a:xfrm>
        </p:spPr>
        <p:txBody>
          <a:bodyPr>
            <a:normAutofit/>
          </a:bodyPr>
          <a:lstStyle/>
          <a:p>
            <a:pPr>
              <a:defRPr/>
            </a:pPr>
            <a:r>
              <a:rPr lang="tr-TR" sz="2000" dirty="0" smtClean="0"/>
              <a:t>Pencereleri boyutlandırmak için;</a:t>
            </a:r>
          </a:p>
          <a:p>
            <a:pPr marL="0" indent="0">
              <a:buFont typeface="Arial" charset="0"/>
              <a:buNone/>
              <a:defRPr/>
            </a:pPr>
            <a:r>
              <a:rPr lang="tr-TR" sz="2000" dirty="0" smtClean="0"/>
              <a:t>     Pencerenin köşelerine fare ile yaklaşıldığında OK (Fare İşaretçisi), boyutlandırma simgesine dönüşür. Dönüştüğü anda fare ile tıklayıp, fareyi bırakmadan sürükleyerek boyutlandırma yapılır.</a:t>
            </a:r>
            <a:endParaRPr lang="tr-TR"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1205" name="İçerik Yer Tutucusu 2"/>
          <p:cNvSpPr>
            <a:spLocks noGrp="1"/>
          </p:cNvSpPr>
          <p:nvPr>
            <p:ph idx="1"/>
          </p:nvPr>
        </p:nvSpPr>
        <p:spPr>
          <a:xfrm>
            <a:off x="6834188" y="2924175"/>
            <a:ext cx="2093912" cy="2592388"/>
          </a:xfrm>
        </p:spPr>
        <p:txBody>
          <a:bodyPr/>
          <a:lstStyle/>
          <a:p>
            <a:r>
              <a:rPr lang="tr-TR" sz="2000" smtClean="0"/>
              <a:t>Pencereler arasında geçiş yapmak için, GÖREV ÇUBUĞU kullanılır.</a:t>
            </a:r>
          </a:p>
        </p:txBody>
      </p:sp>
      <p:pic>
        <p:nvPicPr>
          <p:cNvPr id="512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955800"/>
            <a:ext cx="6583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674688" y="1263650"/>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RAKAMLAR</a:t>
            </a:r>
          </a:p>
        </p:txBody>
      </p:sp>
      <p:sp>
        <p:nvSpPr>
          <p:cNvPr id="6" name="8 Metin kutusu"/>
          <p:cNvSpPr txBox="1">
            <a:spLocks noChangeArrowheads="1"/>
          </p:cNvSpPr>
          <p:nvPr/>
        </p:nvSpPr>
        <p:spPr bwMode="auto">
          <a:xfrm>
            <a:off x="674688" y="2478088"/>
            <a:ext cx="407193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400" b="1">
                <a:solidFill>
                  <a:srgbClr val="FF0000"/>
                </a:solidFill>
              </a:rPr>
              <a:t>2-</a:t>
            </a:r>
            <a:r>
              <a:rPr lang="tr-TR" sz="4400" b="1"/>
              <a:t> </a:t>
            </a:r>
            <a:r>
              <a:rPr lang="tr-TR" sz="3600" b="1"/>
              <a:t>Klavyenin en sağında 3’erli gruplanmış şekilde bulunur.</a:t>
            </a:r>
            <a:endParaRPr lang="tr-TR" sz="2800" b="1"/>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3813" y="1763713"/>
            <a:ext cx="329088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7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2229" name="İçerik Yer Tutucusu 9"/>
          <p:cNvSpPr>
            <a:spLocks noGrp="1"/>
          </p:cNvSpPr>
          <p:nvPr>
            <p:ph idx="1"/>
          </p:nvPr>
        </p:nvSpPr>
        <p:spPr>
          <a:xfrm>
            <a:off x="323850" y="1628775"/>
            <a:ext cx="8280400" cy="2047875"/>
          </a:xfrm>
        </p:spPr>
        <p:txBody>
          <a:bodyPr/>
          <a:lstStyle/>
          <a:p>
            <a:r>
              <a:rPr lang="tr-TR" smtClean="0"/>
              <a:t>Bunun için masaüstünde boş bir alanda (bir simge üzerinde değilken) fare sağ tıklanır ve açılan menüden KİŞİSELLEŞTİR seçilir.</a:t>
            </a:r>
          </a:p>
        </p:txBody>
      </p:sp>
      <p:pic>
        <p:nvPicPr>
          <p:cNvPr id="6" name="Picture 2"/>
          <p:cNvPicPr>
            <a:picLocks noChangeAspect="1" noChangeArrowheads="1"/>
          </p:cNvPicPr>
          <p:nvPr/>
        </p:nvPicPr>
        <p:blipFill>
          <a:blip r:embed="rId3" cstate="print"/>
          <a:srcRect/>
          <a:stretch>
            <a:fillRect/>
          </a:stretch>
        </p:blipFill>
        <p:spPr bwMode="auto">
          <a:xfrm>
            <a:off x="468313" y="3284538"/>
            <a:ext cx="2370137" cy="3146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2231" name="Dikdörtgen 1"/>
          <p:cNvSpPr>
            <a:spLocks noChangeArrowheads="1"/>
          </p:cNvSpPr>
          <p:nvPr/>
        </p:nvSpPr>
        <p:spPr bwMode="auto">
          <a:xfrm>
            <a:off x="658813" y="1268413"/>
            <a:ext cx="2332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solidFill>
                  <a:srgbClr val="002060"/>
                </a:solidFill>
              </a:rPr>
              <a:t>WINDOWS 7’DE TEMA</a:t>
            </a:r>
          </a:p>
        </p:txBody>
      </p:sp>
      <p:pic>
        <p:nvPicPr>
          <p:cNvPr id="522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925" y="3187700"/>
            <a:ext cx="4329113"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3253" name="İçerik Yer Tutucusu 9"/>
          <p:cNvSpPr>
            <a:spLocks noGrp="1"/>
          </p:cNvSpPr>
          <p:nvPr>
            <p:ph idx="1"/>
          </p:nvPr>
        </p:nvSpPr>
        <p:spPr>
          <a:xfrm>
            <a:off x="4103688" y="2532063"/>
            <a:ext cx="4567237" cy="1617662"/>
          </a:xfrm>
        </p:spPr>
        <p:txBody>
          <a:bodyPr/>
          <a:lstStyle/>
          <a:p>
            <a:r>
              <a:rPr lang="tr-TR" sz="1600" smtClean="0"/>
              <a:t>Tema, bilgisayarınızdaki resimler, renkler ve sesler birleşimidir. Bir masaüstü arka planını, ekran koruyucuyu, pencere rengini ve bir ses düzenini içerir. Bazı temalar, simgeler ve fare işaretçileri de içerebilir.</a:t>
            </a:r>
          </a:p>
        </p:txBody>
      </p:sp>
      <p:pic>
        <p:nvPicPr>
          <p:cNvPr id="6" name="Picture 2"/>
          <p:cNvPicPr>
            <a:picLocks noChangeAspect="1" noChangeArrowheads="1"/>
          </p:cNvPicPr>
          <p:nvPr/>
        </p:nvPicPr>
        <p:blipFill>
          <a:blip r:embed="rId3" cstate="print"/>
          <a:srcRect/>
          <a:stretch>
            <a:fillRect/>
          </a:stretch>
        </p:blipFill>
        <p:spPr bwMode="auto">
          <a:xfrm>
            <a:off x="441325" y="1841500"/>
            <a:ext cx="3471863" cy="348138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srcRect/>
          <a:stretch>
            <a:fillRect/>
          </a:stretch>
        </p:blipFill>
        <p:spPr bwMode="auto">
          <a:xfrm>
            <a:off x="1655763" y="4124325"/>
            <a:ext cx="6804025" cy="22574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4277" name="Dikdörtgen 1"/>
          <p:cNvSpPr>
            <a:spLocks noChangeArrowheads="1"/>
          </p:cNvSpPr>
          <p:nvPr/>
        </p:nvSpPr>
        <p:spPr bwMode="auto">
          <a:xfrm>
            <a:off x="827088" y="1412875"/>
            <a:ext cx="2405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solidFill>
                  <a:srgbClr val="002060"/>
                </a:solidFill>
              </a:rPr>
              <a:t>EKRAN ÇÖZÜNÜRLÜĞÜ</a:t>
            </a:r>
          </a:p>
        </p:txBody>
      </p:sp>
      <p:pic>
        <p:nvPicPr>
          <p:cNvPr id="6" name="Picture 4"/>
          <p:cNvPicPr>
            <a:picLocks noChangeAspect="1" noChangeArrowheads="1"/>
          </p:cNvPicPr>
          <p:nvPr/>
        </p:nvPicPr>
        <p:blipFill>
          <a:blip r:embed="rId3" cstate="print"/>
          <a:srcRect/>
          <a:stretch>
            <a:fillRect/>
          </a:stretch>
        </p:blipFill>
        <p:spPr bwMode="auto">
          <a:xfrm>
            <a:off x="4284663" y="3617913"/>
            <a:ext cx="4416425" cy="2951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9" name="İçerik Yer Tutucusu 9"/>
          <p:cNvSpPr>
            <a:spLocks noGrp="1"/>
          </p:cNvSpPr>
          <p:nvPr>
            <p:ph idx="1"/>
          </p:nvPr>
        </p:nvSpPr>
        <p:spPr>
          <a:xfrm>
            <a:off x="323850" y="1812925"/>
            <a:ext cx="8280400" cy="2047875"/>
          </a:xfrm>
        </p:spPr>
        <p:txBody>
          <a:bodyPr/>
          <a:lstStyle/>
          <a:p>
            <a:r>
              <a:rPr lang="tr-TR" smtClean="0"/>
              <a:t>Bunun için masaüstünde boş bir alanda (bir simge üzerinde değilken) fare sağ tıklanır ve açılan menüden Ekran Çözünürlüğü seçilir.</a:t>
            </a:r>
          </a:p>
        </p:txBody>
      </p:sp>
      <p:pic>
        <p:nvPicPr>
          <p:cNvPr id="9" name="Picture 2"/>
          <p:cNvPicPr>
            <a:picLocks noChangeAspect="1" noChangeArrowheads="1"/>
          </p:cNvPicPr>
          <p:nvPr/>
        </p:nvPicPr>
        <p:blipFill>
          <a:blip r:embed="rId4" cstate="print"/>
          <a:srcRect/>
          <a:stretch>
            <a:fillRect/>
          </a:stretch>
        </p:blipFill>
        <p:spPr bwMode="auto">
          <a:xfrm>
            <a:off x="741363" y="3422650"/>
            <a:ext cx="2370137" cy="3146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pic>
        <p:nvPicPr>
          <p:cNvPr id="55301"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151063" y="1674813"/>
            <a:ext cx="4824412" cy="48244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srcRect/>
          <a:stretch>
            <a:fillRect/>
          </a:stretch>
        </p:blipFill>
        <p:spPr bwMode="auto">
          <a:xfrm>
            <a:off x="330200" y="2565400"/>
            <a:ext cx="5133975" cy="2363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atır Belirtme Çizgisi 1 (Diğer Çubuk) 8"/>
          <p:cNvSpPr/>
          <p:nvPr/>
        </p:nvSpPr>
        <p:spPr>
          <a:xfrm>
            <a:off x="5895975" y="2133600"/>
            <a:ext cx="2952750" cy="3502025"/>
          </a:xfrm>
          <a:prstGeom prst="accentCallout1">
            <a:avLst>
              <a:gd name="adj1" fmla="val 18750"/>
              <a:gd name="adj2" fmla="val -4351"/>
              <a:gd name="adj3" fmla="val 52820"/>
              <a:gd name="adj4" fmla="val -42301"/>
            </a:avLst>
          </a:prstGeom>
          <a:ln w="28575">
            <a:solidFill>
              <a:schemeClr val="bg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solidFill>
                  <a:schemeClr val="accent1">
                    <a:lumMod val="75000"/>
                  </a:schemeClr>
                </a:solidFill>
              </a:rPr>
              <a:t>Bilgisayarlar genellikle, önceden yüklenmiş programlarla birlikte gelir ancak kaldırmayı tercih edebileceğiniz bazı programlar da bulunabilir. </a:t>
            </a:r>
          </a:p>
        </p:txBody>
      </p:sp>
      <p:sp>
        <p:nvSpPr>
          <p:cNvPr id="55304" name="Başlık 2"/>
          <p:cNvSpPr txBox="1">
            <a:spLocks/>
          </p:cNvSpPr>
          <p:nvPr/>
        </p:nvSpPr>
        <p:spPr bwMode="auto">
          <a:xfrm>
            <a:off x="5680075" y="5875338"/>
            <a:ext cx="3095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tr-TR" sz="1400">
                <a:solidFill>
                  <a:srgbClr val="00B050"/>
                </a:solidFill>
              </a:rPr>
              <a:t>DENETİM MASASINI KULLANMA</a:t>
            </a:r>
          </a:p>
        </p:txBody>
      </p:sp>
      <p:pic>
        <p:nvPicPr>
          <p:cNvPr id="55305" name="Picture 4" descr="D:\RESİMLER\PNG\all\Firework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9938" y="4748213"/>
            <a:ext cx="1174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5" descr="D:\RESİMLER\PNG\all\Flas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863" y="442912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7" descr="D:\RESİMLER\PNG\all\Alpha Dista Icon 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6525" y="1716088"/>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8" descr="D:\RESİMLER\PNG\all\Alpha Dista Icon 9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0375" y="4748213"/>
            <a:ext cx="12065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9" descr="D:\RESİMLER\PNG\all\BsPlay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7325" y="1525588"/>
            <a:ext cx="12128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0" descr="D:\RESİMLER\PNG\all\Dreamweav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8963" y="2205038"/>
            <a:ext cx="10223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pic>
        <p:nvPicPr>
          <p:cNvPr id="5" name="Picture 3"/>
          <p:cNvPicPr>
            <a:picLocks noChangeAspect="1" noChangeArrowheads="1"/>
          </p:cNvPicPr>
          <p:nvPr/>
        </p:nvPicPr>
        <p:blipFill>
          <a:blip r:embed="rId3" cstate="print"/>
          <a:srcRect/>
          <a:stretch>
            <a:fillRect/>
          </a:stretch>
        </p:blipFill>
        <p:spPr bwMode="auto">
          <a:xfrm>
            <a:off x="395288" y="2492375"/>
            <a:ext cx="5070475" cy="338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atır Belirtme Çizgisi 1 (Diğer Çubuk) 5"/>
          <p:cNvSpPr/>
          <p:nvPr/>
        </p:nvSpPr>
        <p:spPr>
          <a:xfrm>
            <a:off x="6275957" y="1988840"/>
            <a:ext cx="2592288" cy="3502085"/>
          </a:xfrm>
          <a:prstGeom prst="accentCallout1">
            <a:avLst>
              <a:gd name="adj1" fmla="val 20615"/>
              <a:gd name="adj2" fmla="val -4350"/>
              <a:gd name="adj3" fmla="val 33424"/>
              <a:gd name="adj4" fmla="val -163364"/>
            </a:avLst>
          </a:prstGeom>
          <a:ln w="28575">
            <a:solidFill>
              <a:schemeClr val="bg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solidFill>
                  <a:schemeClr val="accent1">
                    <a:lumMod val="75000"/>
                  </a:schemeClr>
                </a:solidFill>
              </a:rPr>
              <a:t>Kaldırılmak istenen programı tıklatıp, Kaldır butonuna basılır.</a:t>
            </a:r>
            <a:endParaRPr lang="tr-TR" dirty="0">
              <a:ln w="38100">
                <a:solidFill>
                  <a:schemeClr val="tx1"/>
                </a:solidFill>
              </a:ln>
              <a:solidFill>
                <a:schemeClr val="accent1">
                  <a:lumMod val="75000"/>
                </a:schemeClr>
              </a:solidFill>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1988840"/>
            <a:ext cx="3199846" cy="253064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6328" name="Dikdörtgen 1"/>
          <p:cNvSpPr>
            <a:spLocks noChangeArrowheads="1"/>
          </p:cNvSpPr>
          <p:nvPr/>
        </p:nvSpPr>
        <p:spPr bwMode="auto">
          <a:xfrm>
            <a:off x="180975" y="1217613"/>
            <a:ext cx="4572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000" b="1">
                <a:solidFill>
                  <a:srgbClr val="002060"/>
                </a:solidFill>
              </a:rPr>
              <a:t>DENETİM MASASI ÖĞELERİ</a:t>
            </a:r>
          </a:p>
          <a:p>
            <a:r>
              <a:rPr lang="tr-TR" sz="1200" b="1">
                <a:solidFill>
                  <a:srgbClr val="002060"/>
                </a:solidFill>
              </a:rPr>
              <a:t/>
            </a:r>
            <a:br>
              <a:rPr lang="tr-TR" sz="1200" b="1">
                <a:solidFill>
                  <a:srgbClr val="002060"/>
                </a:solidFill>
              </a:rPr>
            </a:br>
            <a:r>
              <a:rPr lang="tr-TR" b="1">
                <a:solidFill>
                  <a:srgbClr val="002060"/>
                </a:solidFill>
              </a:rPr>
              <a:t>PROGRAMLAR ve ÖZELLİKLER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 name="İçerik Yer Tutucusu 2"/>
          <p:cNvSpPr>
            <a:spLocks noGrp="1"/>
          </p:cNvSpPr>
          <p:nvPr>
            <p:ph idx="1"/>
          </p:nvPr>
        </p:nvSpPr>
        <p:spPr>
          <a:xfrm>
            <a:off x="5121275" y="2420938"/>
            <a:ext cx="3673475" cy="2770187"/>
          </a:xfrm>
        </p:spPr>
        <p:txBody>
          <a:bodyPr>
            <a:normAutofit fontScale="85000" lnSpcReduction="10000"/>
          </a:bodyPr>
          <a:lstStyle/>
          <a:p>
            <a:pPr>
              <a:defRPr/>
            </a:pPr>
            <a:r>
              <a:rPr lang="tr-TR" dirty="0"/>
              <a:t>Paint, boş bir çizim alanında ya da </a:t>
            </a:r>
            <a:r>
              <a:rPr lang="tr-TR" dirty="0" err="1"/>
              <a:t>varolan</a:t>
            </a:r>
            <a:r>
              <a:rPr lang="tr-TR" dirty="0"/>
              <a:t> resimlerde çizimler oluşturmak için kullanabileceğiniz bir </a:t>
            </a:r>
            <a:r>
              <a:rPr lang="tr-TR" dirty="0" smtClean="0"/>
              <a:t>Windows </a:t>
            </a:r>
            <a:r>
              <a:rPr lang="tr-TR" dirty="0"/>
              <a:t>özelliğidir.</a:t>
            </a:r>
            <a:endParaRPr lang="tr-TR" dirty="0" smtClean="0"/>
          </a:p>
          <a:p>
            <a:pPr>
              <a:defRPr/>
            </a:pPr>
            <a:endParaRPr lang="tr-TR" dirty="0"/>
          </a:p>
        </p:txBody>
      </p:sp>
      <p:pic>
        <p:nvPicPr>
          <p:cNvPr id="5735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349500"/>
            <a:ext cx="4483100"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Dikdörtgen 1"/>
          <p:cNvSpPr>
            <a:spLocks noChangeArrowheads="1"/>
          </p:cNvSpPr>
          <p:nvPr/>
        </p:nvSpPr>
        <p:spPr bwMode="auto">
          <a:xfrm>
            <a:off x="419100" y="1389063"/>
            <a:ext cx="10810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2800" b="1">
                <a:solidFill>
                  <a:srgbClr val="002060"/>
                </a:solidFill>
              </a:rPr>
              <a:t>PAINT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8373" name="Dikdörtgen 1"/>
          <p:cNvSpPr>
            <a:spLocks noChangeArrowheads="1"/>
          </p:cNvSpPr>
          <p:nvPr/>
        </p:nvSpPr>
        <p:spPr bwMode="auto">
          <a:xfrm>
            <a:off x="492125" y="1216025"/>
            <a:ext cx="2627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DOSYA (FILE)</a:t>
            </a:r>
          </a:p>
        </p:txBody>
      </p:sp>
      <p:sp>
        <p:nvSpPr>
          <p:cNvPr id="6" name="İçerik Yer Tutucusu 2"/>
          <p:cNvSpPr>
            <a:spLocks noGrp="1"/>
          </p:cNvSpPr>
          <p:nvPr>
            <p:ph idx="1"/>
          </p:nvPr>
        </p:nvSpPr>
        <p:spPr>
          <a:xfrm>
            <a:off x="225425" y="1862138"/>
            <a:ext cx="8231188" cy="1101725"/>
          </a:xfrm>
        </p:spPr>
        <p:txBody>
          <a:bodyPr>
            <a:normAutofit fontScale="77500" lnSpcReduction="20000"/>
          </a:bodyPr>
          <a:lstStyle/>
          <a:p>
            <a:pPr>
              <a:defRPr/>
            </a:pPr>
            <a:r>
              <a:rPr lang="tr-TR" dirty="0"/>
              <a:t>Dosya, bilgi (örneğin, metin, görüntü veya müzik) içeren bir öğedir. Bilgisayarınızda, </a:t>
            </a:r>
            <a:r>
              <a:rPr lang="tr-TR" dirty="0" smtClean="0"/>
              <a:t>dosyaların simgesine </a:t>
            </a:r>
            <a:r>
              <a:rPr lang="tr-TR" dirty="0"/>
              <a:t>bakarak dosya türünü tanımayı kolaylaştırmak üzere simgelerle gösterilir.</a:t>
            </a:r>
          </a:p>
        </p:txBody>
      </p:sp>
      <p:sp>
        <p:nvSpPr>
          <p:cNvPr id="7" name="İçerik Yer Tutucusu 2"/>
          <p:cNvSpPr txBox="1">
            <a:spLocks/>
          </p:cNvSpPr>
          <p:nvPr/>
        </p:nvSpPr>
        <p:spPr bwMode="auto">
          <a:xfrm>
            <a:off x="491844" y="2971800"/>
            <a:ext cx="8229601" cy="3769568"/>
          </a:xfrm>
          <a:prstGeom prst="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defRPr/>
            </a:pPr>
            <a:r>
              <a:rPr lang="tr-TR" sz="7200" dirty="0" smtClean="0">
                <a:solidFill>
                  <a:schemeClr val="tx2"/>
                </a:solidFill>
              </a:rPr>
              <a:t>Dosya açmak için bununla ilişkili bir programınız olması gerekir. Bu, genelde dosyanın oluşturulmasında kullanılan programın aynısıdır.</a:t>
            </a:r>
          </a:p>
          <a:p>
            <a:pPr>
              <a:defRPr/>
            </a:pPr>
            <a:r>
              <a:rPr lang="tr-TR" sz="7200" dirty="0" smtClean="0">
                <a:solidFill>
                  <a:schemeClr val="tx2"/>
                </a:solidFill>
              </a:rPr>
              <a:t>Dosyalar, dosya ismi ve bir uzantıdan oluşur. Dosya adı ile uzantısı arasında bir nokta bulunur. Dosya uzantıları genelde 3 harften oluşur. Dosya adı verilirken Türkçe karakterler de kullanılabilir. </a:t>
            </a:r>
          </a:p>
          <a:p>
            <a:pPr>
              <a:defRPr/>
            </a:pPr>
            <a:r>
              <a:rPr lang="tr-TR" sz="7200" dirty="0" smtClean="0">
                <a:solidFill>
                  <a:schemeClr val="tx2"/>
                </a:solidFill>
              </a:rPr>
              <a:t>Dosya adında </a:t>
            </a:r>
            <a:r>
              <a:rPr lang="tr-TR" sz="8000" b="1" dirty="0" smtClean="0">
                <a:solidFill>
                  <a:schemeClr val="tx2"/>
                </a:solidFill>
              </a:rPr>
              <a:t>\ / : * ? ‘‘ &lt; &gt; | </a:t>
            </a:r>
            <a:r>
              <a:rPr lang="tr-TR" sz="7200" dirty="0" smtClean="0">
                <a:solidFill>
                  <a:schemeClr val="tx2"/>
                </a:solidFill>
              </a:rPr>
              <a:t>karakterleri bulunamaz.</a:t>
            </a:r>
          </a:p>
          <a:p>
            <a:pPr>
              <a:defRPr/>
            </a:pPr>
            <a:endParaRPr lang="tr-TR" sz="4400" dirty="0" smtClean="0">
              <a:solidFill>
                <a:srgbClr val="0070C0"/>
              </a:solidFill>
            </a:endParaRPr>
          </a:p>
          <a:p>
            <a:pPr>
              <a:defRPr/>
            </a:pPr>
            <a:r>
              <a:rPr lang="tr-TR" sz="8000" dirty="0" smtClean="0">
                <a:solidFill>
                  <a:srgbClr val="C00000"/>
                </a:solidFill>
              </a:rPr>
              <a:t>Aşağıdaki dosya isimlerini ve uzantılarını inceleyelim.</a:t>
            </a:r>
          </a:p>
          <a:p>
            <a:pPr>
              <a:defRPr/>
            </a:pPr>
            <a:r>
              <a:rPr lang="tr-TR" sz="7200" dirty="0" smtClean="0">
                <a:solidFill>
                  <a:srgbClr val="0070C0"/>
                </a:solidFill>
              </a:rPr>
              <a:t>WordBelgesi</a:t>
            </a:r>
            <a:r>
              <a:rPr lang="tr-TR" sz="7200" b="1" dirty="0" smtClean="0">
                <a:solidFill>
                  <a:srgbClr val="0070C0"/>
                </a:solidFill>
              </a:rPr>
              <a:t>.doc</a:t>
            </a:r>
          </a:p>
          <a:p>
            <a:pPr>
              <a:defRPr/>
            </a:pPr>
            <a:r>
              <a:rPr lang="tr-TR" sz="7200" dirty="0" smtClean="0">
                <a:solidFill>
                  <a:srgbClr val="0070C0"/>
                </a:solidFill>
              </a:rPr>
              <a:t>ExcelKitabı</a:t>
            </a:r>
            <a:r>
              <a:rPr lang="tr-TR" sz="7200" b="1" dirty="0" smtClean="0">
                <a:solidFill>
                  <a:srgbClr val="0070C0"/>
                </a:solidFill>
              </a:rPr>
              <a:t>.xls</a:t>
            </a:r>
          </a:p>
          <a:p>
            <a:pPr>
              <a:defRPr/>
            </a:pPr>
            <a:r>
              <a:rPr lang="tr-TR" sz="7200" dirty="0" smtClean="0">
                <a:solidFill>
                  <a:srgbClr val="0070C0"/>
                </a:solidFill>
              </a:rPr>
              <a:t>PowerpointSunusu</a:t>
            </a:r>
            <a:r>
              <a:rPr lang="tr-TR" sz="7200" b="1" dirty="0" smtClean="0">
                <a:solidFill>
                  <a:srgbClr val="0070C0"/>
                </a:solidFill>
              </a:rPr>
              <a:t>.ppt</a:t>
            </a:r>
          </a:p>
          <a:p>
            <a:pPr>
              <a:defRPr/>
            </a:pPr>
            <a:r>
              <a:rPr lang="tr-TR" sz="7200" dirty="0" smtClean="0">
                <a:solidFill>
                  <a:srgbClr val="0070C0"/>
                </a:solidFill>
              </a:rPr>
              <a:t>MetinBelgesi</a:t>
            </a:r>
            <a:r>
              <a:rPr lang="tr-TR" sz="7200" b="1" dirty="0" smtClean="0">
                <a:solidFill>
                  <a:srgbClr val="0070C0"/>
                </a:solidFill>
              </a:rPr>
              <a:t>.txt</a:t>
            </a:r>
          </a:p>
          <a:p>
            <a:pPr>
              <a:defRPr/>
            </a:pPr>
            <a:r>
              <a:rPr lang="tr-TR" sz="7200" dirty="0" smtClean="0">
                <a:solidFill>
                  <a:srgbClr val="0070C0"/>
                </a:solidFill>
              </a:rPr>
              <a:t>UygulamaDosyası</a:t>
            </a:r>
            <a:r>
              <a:rPr lang="tr-TR" sz="7200" b="1" dirty="0" smtClean="0">
                <a:solidFill>
                  <a:srgbClr val="0070C0"/>
                </a:solidFill>
              </a:rPr>
              <a:t>.exe</a:t>
            </a:r>
          </a:p>
          <a:p>
            <a:pPr>
              <a:defRPr/>
            </a:pPr>
            <a:r>
              <a:rPr lang="tr-TR" sz="7200" dirty="0" err="1" smtClean="0">
                <a:solidFill>
                  <a:srgbClr val="0070C0"/>
                </a:solidFill>
              </a:rPr>
              <a:t>PhotoshopResmi</a:t>
            </a:r>
            <a:r>
              <a:rPr lang="tr-TR" sz="7200" b="1" dirty="0" err="1" smtClean="0">
                <a:solidFill>
                  <a:srgbClr val="0070C0"/>
                </a:solidFill>
              </a:rPr>
              <a:t>.psd</a:t>
            </a:r>
            <a:endParaRPr lang="tr-TR" sz="7200" b="1" dirty="0" smtClean="0">
              <a:solidFill>
                <a:srgbClr val="0070C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9397" name="Dikdörtgen 1"/>
          <p:cNvSpPr>
            <a:spLocks noChangeArrowheads="1"/>
          </p:cNvSpPr>
          <p:nvPr/>
        </p:nvSpPr>
        <p:spPr bwMode="auto">
          <a:xfrm>
            <a:off x="669925" y="1412875"/>
            <a:ext cx="3589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KLASÖR (FOLDER)</a:t>
            </a:r>
          </a:p>
        </p:txBody>
      </p:sp>
      <p:sp>
        <p:nvSpPr>
          <p:cNvPr id="6" name="İçerik Yer Tutucusu 2"/>
          <p:cNvSpPr>
            <a:spLocks noGrp="1"/>
          </p:cNvSpPr>
          <p:nvPr>
            <p:ph idx="1"/>
          </p:nvPr>
        </p:nvSpPr>
        <p:spPr>
          <a:xfrm>
            <a:off x="331724" y="2276872"/>
            <a:ext cx="8445625" cy="3760974"/>
          </a:xfr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pPr>
              <a:defRPr/>
            </a:pPr>
            <a:r>
              <a:rPr lang="tr-TR" sz="1800" dirty="0">
                <a:solidFill>
                  <a:schemeClr val="tx2"/>
                </a:solidFill>
              </a:rPr>
              <a:t>Klasör, dosyalarınızı depolayabileceğiniz bir taşıyıcıdır. Masanızda binlerce kağıt dosyanız olsaydı, istediğiniz dosyayı gerektiğinde bulmak nerdeyse imkansız olurdu. Bu nedenle, kişiler genellikle dosya kağıtlarını dosya dolabındaki klasörlere depolarlar. Bilgisayarınızda klasörler aynı şekilde çalışır.</a:t>
            </a:r>
          </a:p>
          <a:p>
            <a:pPr>
              <a:defRPr/>
            </a:pPr>
            <a:r>
              <a:rPr lang="tr-TR" sz="1800" dirty="0">
                <a:solidFill>
                  <a:schemeClr val="tx2"/>
                </a:solidFill>
              </a:rPr>
              <a:t>Klasörler diğer klasörleri de depolayabilir. Bir klasörün içinde bulunan klasörler genellikle </a:t>
            </a:r>
            <a:r>
              <a:rPr lang="tr-TR" sz="1800" b="1" dirty="0">
                <a:solidFill>
                  <a:schemeClr val="tx2"/>
                </a:solidFill>
              </a:rPr>
              <a:t>alt klasör </a:t>
            </a:r>
            <a:r>
              <a:rPr lang="tr-TR" sz="1800" dirty="0">
                <a:solidFill>
                  <a:schemeClr val="tx2"/>
                </a:solidFill>
              </a:rPr>
              <a:t>olarak adlandırılır. İstediğiniz kadar alt klasör oluşturabilirsiniz ve klasörlerin her biri istediğiniz kadar dosya ve ek klasör içerebilir</a:t>
            </a:r>
            <a:r>
              <a:rPr lang="tr-TR" sz="1800" dirty="0" smtClean="0">
                <a:solidFill>
                  <a:schemeClr val="tx2"/>
                </a:solidFill>
              </a:rPr>
              <a:t>.</a:t>
            </a:r>
          </a:p>
          <a:p>
            <a:pPr>
              <a:defRPr/>
            </a:pPr>
            <a:endParaRPr lang="tr-TR" sz="1800" b="1" dirty="0">
              <a:solidFill>
                <a:schemeClr val="tx2"/>
              </a:solidFill>
            </a:endParaRPr>
          </a:p>
          <a:p>
            <a:pPr>
              <a:defRPr/>
            </a:pPr>
            <a:r>
              <a:rPr lang="tr-TR" sz="1800" b="1" dirty="0" smtClean="0">
                <a:solidFill>
                  <a:schemeClr val="tx2"/>
                </a:solidFill>
              </a:rPr>
              <a:t>Klasörlerin uzantısı olmaz.</a:t>
            </a:r>
            <a:endParaRPr lang="tr-TR" sz="1600" b="1" dirty="0">
              <a:solidFill>
                <a:srgbClr val="0070C0"/>
              </a:solidFill>
            </a:endParaRPr>
          </a:p>
        </p:txBody>
      </p:sp>
      <p:pic>
        <p:nvPicPr>
          <p:cNvPr id="59401" name="Picture 2" descr="D:\RESİMLER\PNG\all\Folders\My Documen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313" y="4297363"/>
            <a:ext cx="168751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3" descr="D:\RESİMLER\PNG\all\Folders\My Imag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5050" y="4237038"/>
            <a:ext cx="1758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4" descr="D:\RESİMLER\PNG\all\Folders\My Mus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8988" y="4287838"/>
            <a:ext cx="170973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5" descr="D:\RESİMLER\PNG\all\Folders\My Video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1725" y="4238625"/>
            <a:ext cx="1757363"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60420" name="Dikdörtgen 1"/>
          <p:cNvSpPr>
            <a:spLocks noChangeArrowheads="1"/>
          </p:cNvSpPr>
          <p:nvPr/>
        </p:nvSpPr>
        <p:spPr bwMode="auto">
          <a:xfrm>
            <a:off x="468313" y="1341438"/>
            <a:ext cx="52911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YENİ KLASÖR OLUŞTURMA</a:t>
            </a:r>
          </a:p>
          <a:p>
            <a:r>
              <a:rPr lang="tr-TR" sz="2800" b="1">
                <a:solidFill>
                  <a:srgbClr val="002060"/>
                </a:solidFill>
              </a:rPr>
              <a:t>Boş bir alanda sağ tuş Yeni - Klasör</a:t>
            </a:r>
          </a:p>
        </p:txBody>
      </p:sp>
      <p:pic>
        <p:nvPicPr>
          <p:cNvPr id="604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38" y="2420938"/>
            <a:ext cx="4335462"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3500438"/>
            <a:ext cx="15208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61445" name="Dikdörtgen 1"/>
          <p:cNvSpPr>
            <a:spLocks noChangeArrowheads="1"/>
          </p:cNvSpPr>
          <p:nvPr/>
        </p:nvSpPr>
        <p:spPr bwMode="auto">
          <a:xfrm>
            <a:off x="495300" y="1538288"/>
            <a:ext cx="5978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DOSYA KES-KOPYALA-YAPIŞTIR</a:t>
            </a:r>
          </a:p>
        </p:txBody>
      </p:sp>
      <p:pic>
        <p:nvPicPr>
          <p:cNvPr id="614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52738"/>
            <a:ext cx="3024188"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488" y="3190875"/>
            <a:ext cx="46831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6" name="7 Metin kutusu"/>
          <p:cNvSpPr txBox="1"/>
          <p:nvPr/>
        </p:nvSpPr>
        <p:spPr>
          <a:xfrm>
            <a:off x="357188" y="1343025"/>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NUM LOCK TUŞU VE IŞIĞI</a:t>
            </a:r>
          </a:p>
        </p:txBody>
      </p:sp>
      <p:sp>
        <p:nvSpPr>
          <p:cNvPr id="7" name="8 Metin kutusu"/>
          <p:cNvSpPr txBox="1">
            <a:spLocks noChangeArrowheads="1"/>
          </p:cNvSpPr>
          <p:nvPr/>
        </p:nvSpPr>
        <p:spPr bwMode="auto">
          <a:xfrm>
            <a:off x="428625" y="2057400"/>
            <a:ext cx="40719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200"/>
              <a:t>En sağdaki rakamların kullanılabilmesi için NUM LOCK ışığının yanması gerekir. </a:t>
            </a:r>
            <a:endParaRPr lang="tr-TR" sz="240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25" y="3914775"/>
            <a:ext cx="18462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5 Oval"/>
          <p:cNvSpPr/>
          <p:nvPr/>
        </p:nvSpPr>
        <p:spPr>
          <a:xfrm>
            <a:off x="5508625" y="3843338"/>
            <a:ext cx="762000" cy="73818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688" y="2414588"/>
            <a:ext cx="40481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9 Oval"/>
          <p:cNvSpPr/>
          <p:nvPr/>
        </p:nvSpPr>
        <p:spPr>
          <a:xfrm>
            <a:off x="4071938" y="2200275"/>
            <a:ext cx="1714500" cy="17145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13 Metin kutusu"/>
          <p:cNvSpPr txBox="1">
            <a:spLocks noChangeArrowheads="1"/>
          </p:cNvSpPr>
          <p:nvPr/>
        </p:nvSpPr>
        <p:spPr bwMode="auto">
          <a:xfrm>
            <a:off x="392113" y="4362450"/>
            <a:ext cx="4929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200"/>
              <a:t>Bu ışık  sağdaki rakamların sol üst köşesinde bulunan Num Lock tuşu ile yakılabilir söndürülebilir.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7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5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nodeType="afterGroup">
                            <p:stCondLst>
                              <p:cond delay="7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8"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3">
                                            <p:txEl>
                                              <p:pRg st="0" end="0"/>
                                            </p:txEl>
                                          </p:spTgt>
                                        </p:tgtEl>
                                        <p:attrNameLst>
                                          <p:attrName>fill.type</p:attrName>
                                        </p:attrNameLst>
                                      </p:cBhvr>
                                      <p:to>
                                        <p:strVal val="solid"/>
                                      </p:to>
                                    </p:set>
                                  </p:childTnLst>
                                </p:cTn>
                              </p:par>
                            </p:childTnLst>
                          </p:cTn>
                        </p:par>
                        <p:par>
                          <p:cTn id="31" fill="hold" nodeType="afterGroup">
                            <p:stCondLst>
                              <p:cond delay="344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par>
                          <p:cTn id="35" fill="hold" nodeType="afterGroup">
                            <p:stCondLst>
                              <p:cond delay="544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62469" name="Dikdörtgen 1"/>
          <p:cNvSpPr>
            <a:spLocks noChangeArrowheads="1"/>
          </p:cNvSpPr>
          <p:nvPr/>
        </p:nvSpPr>
        <p:spPr bwMode="auto">
          <a:xfrm>
            <a:off x="492125" y="1216025"/>
            <a:ext cx="6383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600" b="1">
                <a:solidFill>
                  <a:srgbClr val="002060"/>
                </a:solidFill>
              </a:rPr>
              <a:t>EKRAN ALINTISI ARACI</a:t>
            </a:r>
          </a:p>
        </p:txBody>
      </p:sp>
      <p:pic>
        <p:nvPicPr>
          <p:cNvPr id="624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1889125"/>
            <a:ext cx="38481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573463"/>
            <a:ext cx="3529013"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1989138"/>
            <a:ext cx="24479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63493" name="Dikdörtgen 1"/>
          <p:cNvSpPr>
            <a:spLocks noChangeArrowheads="1"/>
          </p:cNvSpPr>
          <p:nvPr/>
        </p:nvSpPr>
        <p:spPr bwMode="auto">
          <a:xfrm>
            <a:off x="492125" y="1216025"/>
            <a:ext cx="6734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ANTİVİRÜS PROGRAM KULLANIMI</a:t>
            </a:r>
          </a:p>
        </p:txBody>
      </p:sp>
      <p:pic>
        <p:nvPicPr>
          <p:cNvPr id="634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2781300"/>
            <a:ext cx="4608512"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2149475"/>
            <a:ext cx="4056063"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pic>
        <p:nvPicPr>
          <p:cNvPr id="64517" name="Picture 2" descr="http://img2.blogcu.com/images/m/y/l/mylog/482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4365625"/>
            <a:ext cx="23034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4" descr="http://ardaselektronik.com/content_files/prd_images/toshiba_4gb_USB_Flash_bellek_te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4797425"/>
            <a:ext cx="226218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Dikdörtgen 1"/>
          <p:cNvSpPr>
            <a:spLocks noChangeArrowheads="1"/>
          </p:cNvSpPr>
          <p:nvPr/>
        </p:nvSpPr>
        <p:spPr bwMode="auto">
          <a:xfrm>
            <a:off x="658813" y="1412875"/>
            <a:ext cx="69373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tr-TR" sz="2400" b="1"/>
              <a:t>Flash Bellekler, güç kesintisinde dahi içerdiği bilgileri kaybetmeyen ve tekrar tekrar yazılıp silinebilen bir bellek çeşididir</a:t>
            </a:r>
          </a:p>
          <a:p>
            <a:pPr marL="342900" indent="-342900">
              <a:buFont typeface="Arial" charset="0"/>
              <a:buChar char="•"/>
            </a:pPr>
            <a:r>
              <a:rPr lang="tr-TR" sz="2400" b="1"/>
              <a:t>Harici HDD lerimizin ya da bir başka isimle, taşınabilir HDD lerimizin bilgisayarlarımızdaki dahili HDD lerden hiçbir farkı yoktur.Harici HDDlerimizi hemen hemen aynı işi yapar: Veri yedekleme.</a:t>
            </a:r>
          </a:p>
        </p:txBody>
      </p:sp>
      <p:pic>
        <p:nvPicPr>
          <p:cNvPr id="64520" name="Picture 6" descr="http://t0.gstatic.com/images?q=tbn:ANd9GcQvByyGoMmzy4Ur4F9o0jAz_T3B3PHFDCXMADGM2bYYIw5RdRgXZl85oXT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5263" y="4573588"/>
            <a:ext cx="1887537"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pic>
        <p:nvPicPr>
          <p:cNvPr id="6554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63" y="2565400"/>
            <a:ext cx="79756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Düz Ok Bağlayıcısı 8"/>
          <p:cNvCxnSpPr/>
          <p:nvPr/>
        </p:nvCxnSpPr>
        <p:spPr>
          <a:xfrm flipH="1">
            <a:off x="3003550" y="2246313"/>
            <a:ext cx="1079500" cy="15065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5543" name="Dikdörtgen 9"/>
          <p:cNvSpPr>
            <a:spLocks noChangeArrowheads="1"/>
          </p:cNvSpPr>
          <p:nvPr/>
        </p:nvSpPr>
        <p:spPr bwMode="auto">
          <a:xfrm>
            <a:off x="5883275" y="4940300"/>
            <a:ext cx="128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Flash Bellek</a:t>
            </a:r>
          </a:p>
        </p:txBody>
      </p:sp>
      <p:sp>
        <p:nvSpPr>
          <p:cNvPr id="65544" name="Dikdörtgen 12"/>
          <p:cNvSpPr>
            <a:spLocks noChangeArrowheads="1"/>
          </p:cNvSpPr>
          <p:nvPr/>
        </p:nvSpPr>
        <p:spPr bwMode="auto">
          <a:xfrm>
            <a:off x="3362325" y="1911350"/>
            <a:ext cx="2328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Harici – Taşınabilir Disk</a:t>
            </a:r>
          </a:p>
        </p:txBody>
      </p:sp>
      <p:cxnSp>
        <p:nvCxnSpPr>
          <p:cNvPr id="14" name="Düz Ok Bağlayıcısı 13"/>
          <p:cNvCxnSpPr/>
          <p:nvPr/>
        </p:nvCxnSpPr>
        <p:spPr>
          <a:xfrm flipH="1" flipV="1">
            <a:off x="5883275" y="4621213"/>
            <a:ext cx="647700" cy="3190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pic>
        <p:nvPicPr>
          <p:cNvPr id="6656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0738" y="2074863"/>
            <a:ext cx="24765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2084388"/>
            <a:ext cx="4014788"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7" name="Dikdörtgen 6"/>
          <p:cNvSpPr>
            <a:spLocks noChangeArrowheads="1"/>
          </p:cNvSpPr>
          <p:nvPr/>
        </p:nvSpPr>
        <p:spPr bwMode="auto">
          <a:xfrm>
            <a:off x="539750" y="1412875"/>
            <a:ext cx="768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2400" b="1"/>
              <a:t>Biçimlendirme – İçerisindeki tüm bilgileri silme , virüs dahil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sp>
        <p:nvSpPr>
          <p:cNvPr id="67589" name="Dikdörtgen 4"/>
          <p:cNvSpPr>
            <a:spLocks noChangeArrowheads="1"/>
          </p:cNvSpPr>
          <p:nvPr/>
        </p:nvSpPr>
        <p:spPr bwMode="auto">
          <a:xfrm>
            <a:off x="481013" y="2570163"/>
            <a:ext cx="34083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400" b="1"/>
              <a:t>Flash Belleğe Dosya Gönderme ; Dosya üzerinde sağ tuş</a:t>
            </a:r>
          </a:p>
          <a:p>
            <a:r>
              <a:rPr lang="tr-TR" sz="2400" b="1"/>
              <a:t>Gönder – Flash Bellek seçilir</a:t>
            </a:r>
          </a:p>
        </p:txBody>
      </p:sp>
      <p:pic>
        <p:nvPicPr>
          <p:cNvPr id="6759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1685925"/>
            <a:ext cx="4657725"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sp>
        <p:nvSpPr>
          <p:cNvPr id="68613" name="Dikdörtgen 1"/>
          <p:cNvSpPr>
            <a:spLocks noChangeArrowheads="1"/>
          </p:cNvSpPr>
          <p:nvPr/>
        </p:nvSpPr>
        <p:spPr bwMode="auto">
          <a:xfrm>
            <a:off x="644525" y="1412875"/>
            <a:ext cx="688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SD kartlar, CompactFlash'tan daha ufaklardır ve kullanım alanları ufak olmalarından dolayı zamanla genişliyor. </a:t>
            </a:r>
            <a:br>
              <a:rPr lang="tr-TR"/>
            </a:br>
            <a:r>
              <a:rPr lang="tr-TR"/>
              <a:t>MMC, SD, CF ve MS'den başka SmartMedia adlı bir Flash bellek çeşidi daha var. Fakat bu ürün yerini diğer flash belleklere bırakıyor. </a:t>
            </a:r>
          </a:p>
        </p:txBody>
      </p:sp>
      <p:pic>
        <p:nvPicPr>
          <p:cNvPr id="68614" name="Picture 2" descr="http://www.pittjug.org/catalog/pics/Sandisk_Secure_Digital_Cards__SD_MMC_Mini_SD_MS_Card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900" y="3257550"/>
            <a:ext cx="34194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87363" y="1146175"/>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CAPS LOCK TUŞU VE IŞIĞI</a:t>
            </a:r>
          </a:p>
        </p:txBody>
      </p:sp>
      <p:sp>
        <p:nvSpPr>
          <p:cNvPr id="6" name="8 Metin kutusu"/>
          <p:cNvSpPr txBox="1">
            <a:spLocks noChangeArrowheads="1"/>
          </p:cNvSpPr>
          <p:nvPr/>
        </p:nvSpPr>
        <p:spPr bwMode="auto">
          <a:xfrm>
            <a:off x="487363" y="2003425"/>
            <a:ext cx="4000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200"/>
              <a:t>CAPS LOCK ışığı yanıyorsa harfler büyük yazılır. (A B C)</a:t>
            </a:r>
          </a:p>
          <a:p>
            <a:pPr eaLnBrk="1" hangingPunct="1"/>
            <a:r>
              <a:rPr lang="tr-TR" sz="3200"/>
              <a:t>Yanmıyorsa küçük yazılır. (a b c)</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988" y="2217738"/>
            <a:ext cx="40481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Oval"/>
          <p:cNvSpPr/>
          <p:nvPr/>
        </p:nvSpPr>
        <p:spPr>
          <a:xfrm>
            <a:off x="5988050" y="1931988"/>
            <a:ext cx="1500188" cy="17145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163" y="3960813"/>
            <a:ext cx="22955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9 Oval"/>
          <p:cNvSpPr/>
          <p:nvPr/>
        </p:nvSpPr>
        <p:spPr>
          <a:xfrm>
            <a:off x="5148263" y="4932363"/>
            <a:ext cx="1844675" cy="74612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10 Metin kutusu"/>
          <p:cNvSpPr txBox="1">
            <a:spLocks noChangeArrowheads="1"/>
          </p:cNvSpPr>
          <p:nvPr/>
        </p:nvSpPr>
        <p:spPr bwMode="auto">
          <a:xfrm>
            <a:off x="487363" y="4646613"/>
            <a:ext cx="42862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200"/>
              <a:t>Bu ışık klavyenin en solunda bulunan Caps Lock tuşu ile yakılabilir söndürülebilir.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84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784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8"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2">
                                            <p:txEl>
                                              <p:pRg st="0" end="0"/>
                                            </p:txEl>
                                          </p:spTgt>
                                        </p:tgtEl>
                                        <p:attrNameLst>
                                          <p:attrName>fill.type</p:attrName>
                                        </p:attrNameLst>
                                      </p:cBhvr>
                                      <p:to>
                                        <p:strVal val="solid"/>
                                      </p:to>
                                    </p:set>
                                  </p:childTnLst>
                                </p:cTn>
                              </p:par>
                            </p:childTnLst>
                          </p:cTn>
                        </p:par>
                        <p:par>
                          <p:cTn id="31" fill="hold" nodeType="afterGroup">
                            <p:stCondLst>
                              <p:cond delay="292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par>
                          <p:cTn id="35" fill="hold" nodeType="afterGroup">
                            <p:stCondLst>
                              <p:cond delay="492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17488" y="137001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
        <p:nvSpPr>
          <p:cNvPr id="6" name="8 Metin kutusu"/>
          <p:cNvSpPr txBox="1">
            <a:spLocks noChangeArrowheads="1"/>
          </p:cNvSpPr>
          <p:nvPr/>
        </p:nvSpPr>
        <p:spPr bwMode="auto">
          <a:xfrm>
            <a:off x="503238" y="2513013"/>
            <a:ext cx="46434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Bu tuş klavyenin sağ ve solunda olmak üzere iki yerde vardır.</a:t>
            </a:r>
            <a:endParaRPr lang="tr-TR" sz="280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9488" y="4156075"/>
            <a:ext cx="31527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Oval"/>
          <p:cNvSpPr/>
          <p:nvPr/>
        </p:nvSpPr>
        <p:spPr>
          <a:xfrm>
            <a:off x="4575175" y="4941888"/>
            <a:ext cx="3214688" cy="13573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9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98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54025" y="1408113"/>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
        <p:nvSpPr>
          <p:cNvPr id="6" name="8 Metin kutusu"/>
          <p:cNvSpPr txBox="1">
            <a:spLocks noChangeArrowheads="1"/>
          </p:cNvSpPr>
          <p:nvPr/>
        </p:nvSpPr>
        <p:spPr bwMode="auto">
          <a:xfrm>
            <a:off x="454025" y="2336800"/>
            <a:ext cx="80025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800" b="1">
                <a:solidFill>
                  <a:srgbClr val="FF0000"/>
                </a:solidFill>
              </a:rPr>
              <a:t>1-</a:t>
            </a:r>
            <a:r>
              <a:rPr lang="tr-TR" sz="4800" b="1"/>
              <a:t> </a:t>
            </a:r>
            <a:r>
              <a:rPr lang="tr-TR" sz="3200" b="1"/>
              <a:t>↑</a:t>
            </a:r>
            <a:r>
              <a:rPr lang="tr-TR" sz="3200"/>
              <a:t> </a:t>
            </a:r>
            <a:r>
              <a:rPr lang="tr-TR" sz="3200" b="1"/>
              <a:t>Shift tuşu basılı iken bir harfe basıldığında harf büyük yazılır. </a:t>
            </a:r>
          </a:p>
          <a:p>
            <a:pPr eaLnBrk="1" hangingPunct="1"/>
            <a:r>
              <a:rPr lang="tr-TR" sz="3200" b="1"/>
              <a:t>(Caps Lock ışığı yanmıyorsa) </a:t>
            </a:r>
            <a:endParaRPr lang="tr-TR" sz="4000" b="1"/>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838" y="4694238"/>
            <a:ext cx="29432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Metin kutusu"/>
          <p:cNvSpPr txBox="1">
            <a:spLocks noChangeArrowheads="1"/>
          </p:cNvSpPr>
          <p:nvPr/>
        </p:nvSpPr>
        <p:spPr bwMode="auto">
          <a:xfrm>
            <a:off x="4383088" y="4479925"/>
            <a:ext cx="571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0" name="6 Metin kutusu"/>
          <p:cNvSpPr txBox="1">
            <a:spLocks noChangeArrowheads="1"/>
          </p:cNvSpPr>
          <p:nvPr/>
        </p:nvSpPr>
        <p:spPr bwMode="auto">
          <a:xfrm>
            <a:off x="5240338" y="4479925"/>
            <a:ext cx="5715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8800" b="1"/>
              <a:t>a</a:t>
            </a:r>
          </a:p>
        </p:txBody>
      </p:sp>
      <p:sp>
        <p:nvSpPr>
          <p:cNvPr id="11" name="10 Metin kutusu"/>
          <p:cNvSpPr txBox="1">
            <a:spLocks noChangeArrowheads="1"/>
          </p:cNvSpPr>
          <p:nvPr/>
        </p:nvSpPr>
        <p:spPr bwMode="auto">
          <a:xfrm>
            <a:off x="6954838" y="4551363"/>
            <a:ext cx="642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8000" b="1">
                <a:solidFill>
                  <a:srgbClr val="FF0000"/>
                </a:solidFill>
              </a:rPr>
              <a:t>A</a:t>
            </a:r>
          </a:p>
        </p:txBody>
      </p:sp>
      <p:sp>
        <p:nvSpPr>
          <p:cNvPr id="12" name="11 Sağ Ok"/>
          <p:cNvSpPr/>
          <p:nvPr/>
        </p:nvSpPr>
        <p:spPr>
          <a:xfrm>
            <a:off x="6097588" y="5122863"/>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3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73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nodeType="afterGroup">
                            <p:stCondLst>
                              <p:cond delay="93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nodeType="afterGroup">
                            <p:stCondLst>
                              <p:cond delay="113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par>
                          <p:cTn id="32" fill="hold" nodeType="afterGroup">
                            <p:stCondLst>
                              <p:cond delay="133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animBg="1"/>
    </p:bldLst>
  </p:timing>
</p:sld>
</file>

<file path=ppt/theme/theme1.xml><?xml version="1.0" encoding="utf-8"?>
<a:theme xmlns:a="http://schemas.openxmlformats.org/drawingml/2006/main" name="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75B8B8-B528-41F2-8D0B-E24E36C16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TP030004031</Template>
  <TotalTime>296</TotalTime>
  <Words>1980</Words>
  <Application>Microsoft Office PowerPoint</Application>
  <PresentationFormat>Ekran Gösterisi (4:3)</PresentationFormat>
  <Paragraphs>323</Paragraphs>
  <Slides>66</Slides>
  <Notes>0</Notes>
  <HiddenSlides>0</HiddenSlides>
  <MMClips>0</MMClips>
  <ScaleCrop>false</ScaleCrop>
  <HeadingPairs>
    <vt:vector size="4" baseType="variant">
      <vt:variant>
        <vt:lpstr>Tema</vt:lpstr>
      </vt:variant>
      <vt:variant>
        <vt:i4>1</vt:i4>
      </vt:variant>
      <vt:variant>
        <vt:lpstr>Slayt Başlıkları</vt:lpstr>
      </vt:variant>
      <vt:variant>
        <vt:i4>66</vt:i4>
      </vt:variant>
    </vt:vector>
  </HeadingPairs>
  <TitlesOfParts>
    <vt:vector size="67" baseType="lpstr">
      <vt:lpstr>TP030004031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Yasin KOCAMAN</dc:creator>
  <cp:lastModifiedBy>erhan özmen</cp:lastModifiedBy>
  <cp:revision>44</cp:revision>
  <dcterms:created xsi:type="dcterms:W3CDTF">2011-10-31T12:54:03Z</dcterms:created>
  <dcterms:modified xsi:type="dcterms:W3CDTF">2017-01-14T06:52:48Z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TC300040319990</vt:lpwstr>
  </property>
</Properties>
</file>